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1.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4"/>
  </p:notesMasterIdLst>
  <p:sldIdLst>
    <p:sldId id="256" r:id="rId2"/>
    <p:sldId id="289" r:id="rId3"/>
    <p:sldId id="257" r:id="rId4"/>
    <p:sldId id="326" r:id="rId5"/>
    <p:sldId id="258" r:id="rId6"/>
    <p:sldId id="259" r:id="rId7"/>
    <p:sldId id="260" r:id="rId8"/>
    <p:sldId id="319" r:id="rId9"/>
    <p:sldId id="306" r:id="rId10"/>
    <p:sldId id="327" r:id="rId11"/>
    <p:sldId id="277" r:id="rId12"/>
    <p:sldId id="261" r:id="rId13"/>
    <p:sldId id="296" r:id="rId14"/>
    <p:sldId id="262" r:id="rId15"/>
    <p:sldId id="263" r:id="rId16"/>
    <p:sldId id="264" r:id="rId17"/>
    <p:sldId id="265" r:id="rId18"/>
    <p:sldId id="266" r:id="rId19"/>
    <p:sldId id="275" r:id="rId20"/>
    <p:sldId id="267" r:id="rId21"/>
    <p:sldId id="268" r:id="rId22"/>
    <p:sldId id="269" r:id="rId23"/>
    <p:sldId id="270" r:id="rId24"/>
    <p:sldId id="276" r:id="rId25"/>
    <p:sldId id="271" r:id="rId26"/>
    <p:sldId id="322" r:id="rId27"/>
    <p:sldId id="323" r:id="rId28"/>
    <p:sldId id="324" r:id="rId29"/>
    <p:sldId id="290" r:id="rId30"/>
    <p:sldId id="294" r:id="rId31"/>
    <p:sldId id="280" r:id="rId32"/>
    <p:sldId id="281" r:id="rId33"/>
    <p:sldId id="282" r:id="rId34"/>
    <p:sldId id="283" r:id="rId35"/>
    <p:sldId id="285" r:id="rId36"/>
    <p:sldId id="320" r:id="rId37"/>
    <p:sldId id="284" r:id="rId38"/>
    <p:sldId id="287" r:id="rId39"/>
    <p:sldId id="286" r:id="rId40"/>
    <p:sldId id="307" r:id="rId41"/>
    <p:sldId id="273" r:id="rId42"/>
    <p:sldId id="304" r:id="rId43"/>
    <p:sldId id="305" r:id="rId44"/>
    <p:sldId id="308" r:id="rId45"/>
    <p:sldId id="309" r:id="rId46"/>
    <p:sldId id="310" r:id="rId47"/>
    <p:sldId id="311" r:id="rId48"/>
    <p:sldId id="312" r:id="rId49"/>
    <p:sldId id="313" r:id="rId50"/>
    <p:sldId id="295" r:id="rId51"/>
    <p:sldId id="315" r:id="rId52"/>
    <p:sldId id="317" r:id="rId53"/>
    <p:sldId id="314" r:id="rId54"/>
    <p:sldId id="316" r:id="rId55"/>
    <p:sldId id="318" r:id="rId56"/>
    <p:sldId id="272" r:id="rId57"/>
    <p:sldId id="321" r:id="rId58"/>
    <p:sldId id="325" r:id="rId59"/>
    <p:sldId id="278" r:id="rId60"/>
    <p:sldId id="279" r:id="rId61"/>
    <p:sldId id="291" r:id="rId62"/>
    <p:sldId id="292" r:id="rId63"/>
  </p:sldIdLst>
  <p:sldSz cx="18288000" cy="10287000"/>
  <p:notesSz cx="6858000" cy="9144000"/>
  <p:embeddedFontLst>
    <p:embeddedFont>
      <p:font typeface="Abadi" panose="020B0604020104020204" pitchFamily="34" charset="0"/>
      <p:regular r:id="rId65"/>
    </p:embeddedFont>
    <p:embeddedFont>
      <p:font typeface="Aharoni" panose="02010803020104030203" pitchFamily="2" charset="-79"/>
      <p:bold r:id="rId66"/>
    </p:embeddedFont>
    <p:embeddedFont>
      <p:font typeface="Alatsi" panose="020B0604020202020204" charset="0"/>
      <p:regular r:id="rId67"/>
    </p:embeddedFont>
    <p:embeddedFont>
      <p:font typeface="Cambria" panose="02040503050406030204" pitchFamily="18" charset="0"/>
      <p:regular r:id="rId68"/>
      <p:bold r:id="rId69"/>
      <p:italic r:id="rId70"/>
      <p:boldItalic r:id="rId71"/>
    </p:embeddedFont>
    <p:embeddedFont>
      <p:font typeface="Cambria Math" panose="02040503050406030204" pitchFamily="18" charset="0"/>
      <p:regular r:id="rId72"/>
    </p:embeddedFont>
    <p:embeddedFont>
      <p:font typeface="Felix Titling" panose="04060505060202020A04" pitchFamily="82" charset="0"/>
      <p:regular r:id="rId73"/>
    </p:embeddedFont>
    <p:embeddedFont>
      <p:font typeface="Open Sans Bold" panose="020B0604020202020204" charset="0"/>
      <p:regular r:id="rId74"/>
    </p:embeddedFont>
    <p:embeddedFont>
      <p:font typeface="Urdu Typesetting" panose="03020402040406030203" pitchFamily="66" charset="-78"/>
      <p:regular r:id="rId75"/>
      <p:bold r:id="rId7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mber singh" initials="cs" lastIdx="3" clrIdx="0">
    <p:extLst>
      <p:ext uri="{19B8F6BF-5375-455C-9EA6-DF929625EA0E}">
        <p15:presenceInfo xmlns:p15="http://schemas.microsoft.com/office/powerpoint/2012/main" userId="cb751846d4262f8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1663"/>
    <a:srgbClr val="D0D8E8"/>
    <a:srgbClr val="1B1462"/>
    <a:srgbClr val="1E1764"/>
    <a:srgbClr val="1C1563"/>
    <a:srgbClr val="6365B9"/>
    <a:srgbClr val="5B5BCF"/>
    <a:srgbClr val="5B5BCD"/>
    <a:srgbClr val="5253C6"/>
    <a:srgbClr val="5154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71934" autoAdjust="0"/>
  </p:normalViewPr>
  <p:slideViewPr>
    <p:cSldViewPr>
      <p:cViewPr varScale="1">
        <p:scale>
          <a:sx n="55" d="100"/>
          <a:sy n="55" d="100"/>
        </p:scale>
        <p:origin x="610"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32808"/>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23T12:50:57.076"/>
    </inkml:context>
    <inkml:brush xml:id="br0">
      <inkml:brushProperty name="width" value="0.05292" units="cm"/>
      <inkml:brushProperty name="height" value="0.05292" units="cm"/>
      <inkml:brushProperty name="color" value="#FF0000"/>
    </inkml:brush>
  </inkml:definitions>
  <inkml:trace contextRef="#ctx0" brushRef="#br0">46993 397 0</inkml:trace>
  <inkml:trace contextRef="#ctx0" brushRef="#br0" timeOffset="2508.39">49436 27098 0</inkml:trace>
  <inkml:trace contextRef="#ctx0" brushRef="#br0" timeOffset="4959.06">49493 26984 0</inkml:trace>
</inkml:ink>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30.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20.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765DC3-7BA4-4CA6-B4B0-3712360D673D}" type="datetimeFigureOut">
              <a:rPr lang="en-IN" smtClean="0"/>
              <a:t>03-09-2024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1DCA39-437D-4BCD-9F56-103DF027629B}" type="slidenum">
              <a:rPr lang="en-IN" smtClean="0"/>
              <a:t>‹#›</a:t>
            </a:fld>
            <a:endParaRPr lang="en-IN"/>
          </a:p>
        </p:txBody>
      </p:sp>
    </p:spTree>
    <p:extLst>
      <p:ext uri="{BB962C8B-B14F-4D97-AF65-F5344CB8AC3E}">
        <p14:creationId xmlns:p14="http://schemas.microsoft.com/office/powerpoint/2010/main" val="3955325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1</a:t>
            </a:fld>
            <a:endParaRPr lang="en-IN"/>
          </a:p>
        </p:txBody>
      </p:sp>
    </p:spTree>
    <p:extLst>
      <p:ext uri="{BB962C8B-B14F-4D97-AF65-F5344CB8AC3E}">
        <p14:creationId xmlns:p14="http://schemas.microsoft.com/office/powerpoint/2010/main" val="2137802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30</a:t>
            </a:fld>
            <a:endParaRPr lang="en-IN"/>
          </a:p>
        </p:txBody>
      </p:sp>
    </p:spTree>
    <p:extLst>
      <p:ext uri="{BB962C8B-B14F-4D97-AF65-F5344CB8AC3E}">
        <p14:creationId xmlns:p14="http://schemas.microsoft.com/office/powerpoint/2010/main" val="1181918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Boosting algorithm combines multiple weak learners in a sequential method, which iteratively improves better predictability. on trying multiple parameters to overcome the overfitting issues at different train test splits., the best parameters are …………….., and </a:t>
            </a:r>
          </a:p>
          <a:p>
            <a:endParaRPr lang="en-US" sz="1800" b="0" i="0" u="none" strike="noStrike" dirty="0">
              <a:solidFill>
                <a:srgbClr val="000000"/>
              </a:solidFill>
              <a:effectLst/>
              <a:latin typeface="Times New Roman" panose="02020603050405020304" pitchFamily="18" charset="0"/>
            </a:endParaRPr>
          </a:p>
          <a:p>
            <a:endParaRPr lang="en-US" sz="1800" b="0" i="0" u="none" strike="noStrike" dirty="0">
              <a:solidFill>
                <a:srgbClr val="000000"/>
              </a:solidFill>
              <a:effectLst/>
              <a:latin typeface="Times New Roman" panose="02020603050405020304" pitchFamily="18" charset="0"/>
            </a:endParaRPr>
          </a:p>
          <a:p>
            <a:r>
              <a:rPr lang="en-US" sz="1800" b="0" i="0" u="none" strike="noStrike" dirty="0">
                <a:solidFill>
                  <a:srgbClr val="000000"/>
                </a:solidFill>
                <a:effectLst/>
                <a:latin typeface="Times New Roman" panose="02020603050405020304" pitchFamily="18" charset="0"/>
              </a:rPr>
              <a:t>The best performance is observed with the 80-20 split, where the test R² is 0.71 and train R² is 0.78. This indicates a good balance between training and testing performance</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32</a:t>
            </a:fld>
            <a:endParaRPr lang="en-IN"/>
          </a:p>
        </p:txBody>
      </p:sp>
    </p:spTree>
    <p:extLst>
      <p:ext uri="{BB962C8B-B14F-4D97-AF65-F5344CB8AC3E}">
        <p14:creationId xmlns:p14="http://schemas.microsoft.com/office/powerpoint/2010/main" val="1929988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Bagging is an ensemble method that involves training multiple models independently on random subsets of the data, and aggregate their predictions.</a:t>
            </a:r>
          </a:p>
          <a:p>
            <a:endParaRPr lang="en-US" dirty="0"/>
          </a:p>
          <a:p>
            <a:r>
              <a:rPr lang="en-US" dirty="0"/>
              <a:t>With </a:t>
            </a:r>
            <a:r>
              <a:rPr lang="en-US" dirty="0" err="1"/>
              <a:t>paramerters</a:t>
            </a:r>
            <a:r>
              <a:rPr lang="en-US" dirty="0"/>
              <a:t> ………….  Train R^2 are consistent around 86 %.</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33</a:t>
            </a:fld>
            <a:endParaRPr lang="en-IN"/>
          </a:p>
        </p:txBody>
      </p:sp>
    </p:spTree>
    <p:extLst>
      <p:ext uri="{BB962C8B-B14F-4D97-AF65-F5344CB8AC3E}">
        <p14:creationId xmlns:p14="http://schemas.microsoft.com/office/powerpoint/2010/main" val="2683266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lnSpc>
                <a:spcPts val="2250"/>
              </a:lnSpc>
              <a:spcBef>
                <a:spcPts val="2000"/>
              </a:spcBef>
              <a:spcAft>
                <a:spcPts val="1000"/>
              </a:spcAft>
            </a:pPr>
            <a:endParaRPr lang="en-US" sz="1800" b="1" i="0" dirty="0">
              <a:solidFill>
                <a:srgbClr val="000000"/>
              </a:solidFill>
              <a:effectLst/>
              <a:highlight>
                <a:srgbClr val="FFFFFF"/>
              </a:highligh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6B1DCA39-437D-4BCD-9F56-103DF027629B}" type="slidenum">
              <a:rPr lang="en-IN" smtClean="0"/>
              <a:t>34</a:t>
            </a:fld>
            <a:endParaRPr lang="en-IN"/>
          </a:p>
        </p:txBody>
      </p:sp>
    </p:spTree>
    <p:extLst>
      <p:ext uri="{BB962C8B-B14F-4D97-AF65-F5344CB8AC3E}">
        <p14:creationId xmlns:p14="http://schemas.microsoft.com/office/powerpoint/2010/main" val="42776471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From this model we  say that, infant mortality has positive coefficients with maternal mortality ratio, fertility rate, and out-of-pocket health expenditure </a:t>
            </a:r>
          </a:p>
          <a:p>
            <a:endParaRPr lang="en-US" sz="1800" b="0" i="0" u="none" strike="noStrike" dirty="0">
              <a:solidFill>
                <a:srgbClr val="000000"/>
              </a:solidFill>
              <a:effectLst/>
              <a:latin typeface="Times New Roman" panose="02020603050405020304" pitchFamily="18" charset="0"/>
            </a:endParaRPr>
          </a:p>
          <a:p>
            <a:r>
              <a:rPr lang="en-US" sz="1800" b="0" i="0" u="none" strike="noStrike" dirty="0">
                <a:solidFill>
                  <a:srgbClr val="000000"/>
                </a:solidFill>
                <a:effectLst/>
                <a:latin typeface="Times New Roman" panose="02020603050405020304" pitchFamily="18" charset="0"/>
              </a:rPr>
              <a:t>and a negative coefficient with physicians per thousand. </a:t>
            </a:r>
          </a:p>
          <a:p>
            <a:endParaRPr lang="en-US" sz="1800" b="0" i="0" u="none" strike="noStrike" dirty="0">
              <a:solidFill>
                <a:srgbClr val="000000"/>
              </a:solidFill>
              <a:effectLst/>
              <a:latin typeface="Times New Roman" panose="02020603050405020304" pitchFamily="18" charset="0"/>
            </a:endParaRPr>
          </a:p>
          <a:p>
            <a:r>
              <a:rPr lang="en-US" sz="1800" b="0" i="0" u="none" strike="noStrike" dirty="0">
                <a:solidFill>
                  <a:srgbClr val="000000"/>
                </a:solidFill>
                <a:effectLst/>
                <a:latin typeface="Times New Roman" panose="02020603050405020304" pitchFamily="18" charset="0"/>
              </a:rPr>
              <a:t>Which means that the infant mortality rate can be reduced by reducing the fertility rate and increasing the number of physicians per thousand, i.e., the number of doctors in the country.</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36</a:t>
            </a:fld>
            <a:endParaRPr lang="en-IN"/>
          </a:p>
        </p:txBody>
      </p:sp>
    </p:spTree>
    <p:extLst>
      <p:ext uri="{BB962C8B-B14F-4D97-AF65-F5344CB8AC3E}">
        <p14:creationId xmlns:p14="http://schemas.microsoft.com/office/powerpoint/2010/main" val="2990939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Variable Name : Description</a:t>
            </a:r>
            <a:r>
              <a:rPr lang="en-US" dirty="0"/>
              <a:t> </a:t>
            </a:r>
            <a:r>
              <a:rPr lang="en-US" sz="1800" b="0" i="0" u="none" strike="noStrike" dirty="0">
                <a:solidFill>
                  <a:srgbClr val="000000"/>
                </a:solidFill>
                <a:effectLst/>
                <a:latin typeface="Calibri" panose="020F0502020204030204" pitchFamily="34" charset="0"/>
              </a:rPr>
              <a:t>Country : Name of the country.</a:t>
            </a:r>
            <a:r>
              <a:rPr lang="en-US" dirty="0"/>
              <a:t> </a:t>
            </a:r>
            <a:r>
              <a:rPr lang="en-US" sz="1800" b="0" i="0" u="none" strike="noStrike" dirty="0">
                <a:solidFill>
                  <a:srgbClr val="000000"/>
                </a:solidFill>
                <a:effectLst/>
                <a:latin typeface="Calibri" panose="020F0502020204030204" pitchFamily="34" charset="0"/>
              </a:rPr>
              <a:t>Density (P/Km²) : Population density measured in persons per square kilometer.</a:t>
            </a:r>
            <a:r>
              <a:rPr lang="en-US" dirty="0"/>
              <a:t> </a:t>
            </a:r>
            <a:r>
              <a:rPr lang="en-US" sz="1800" b="0" i="0" u="none" strike="noStrike" dirty="0">
                <a:solidFill>
                  <a:srgbClr val="000000"/>
                </a:solidFill>
                <a:effectLst/>
                <a:latin typeface="Calibri" panose="020F0502020204030204" pitchFamily="34" charset="0"/>
              </a:rPr>
              <a:t>Agricultural Land (%) : Percentage of total land area that is used for agriculture.</a:t>
            </a:r>
            <a:r>
              <a:rPr lang="en-US" dirty="0"/>
              <a:t> </a:t>
            </a:r>
            <a:r>
              <a:rPr lang="en-US" sz="1800" b="0" i="0" u="none" strike="noStrike" dirty="0">
                <a:solidFill>
                  <a:srgbClr val="000000"/>
                </a:solidFill>
                <a:effectLst/>
                <a:latin typeface="Calibri" panose="020F0502020204030204" pitchFamily="34" charset="0"/>
              </a:rPr>
              <a:t>Land Area (Km²) : Total land area of the country in square kilometers.</a:t>
            </a:r>
            <a:r>
              <a:rPr lang="en-US" dirty="0"/>
              <a:t> </a:t>
            </a:r>
            <a:r>
              <a:rPr lang="en-US" sz="1800" b="0" i="0" u="none" strike="noStrike" dirty="0">
                <a:solidFill>
                  <a:srgbClr val="000000"/>
                </a:solidFill>
                <a:effectLst/>
                <a:latin typeface="Calibri" panose="020F0502020204030204" pitchFamily="34" charset="0"/>
              </a:rPr>
              <a:t>Armed Forces Size : Number of personnel in the country's armed forces.</a:t>
            </a:r>
            <a:r>
              <a:rPr lang="en-US" dirty="0"/>
              <a:t> </a:t>
            </a:r>
            <a:r>
              <a:rPr lang="en-US" sz="1800" b="0" i="0" u="none" strike="noStrike" dirty="0">
                <a:solidFill>
                  <a:srgbClr val="000000"/>
                </a:solidFill>
                <a:effectLst/>
                <a:latin typeface="Calibri" panose="020F0502020204030204" pitchFamily="34" charset="0"/>
              </a:rPr>
              <a:t>Birth Rate : Number of live births per 1,000 people in a year.</a:t>
            </a:r>
            <a:r>
              <a:rPr lang="en-US" dirty="0"/>
              <a:t> </a:t>
            </a:r>
            <a:r>
              <a:rPr lang="en-US" sz="1800" b="0" i="0" u="none" strike="noStrike" dirty="0">
                <a:solidFill>
                  <a:srgbClr val="000000"/>
                </a:solidFill>
                <a:effectLst/>
                <a:latin typeface="Calibri" panose="020F0502020204030204" pitchFamily="34" charset="0"/>
              </a:rPr>
              <a:t>CO2 Emissions : Amount of carbon dioxide emissions in metric tons.</a:t>
            </a:r>
            <a:r>
              <a:rPr lang="en-US" dirty="0"/>
              <a:t> </a:t>
            </a:r>
            <a:r>
              <a:rPr lang="en-US" sz="1800" b="0" i="0" u="none" strike="noStrike" dirty="0">
                <a:solidFill>
                  <a:srgbClr val="000000"/>
                </a:solidFill>
                <a:effectLst/>
                <a:latin typeface="Calibri" panose="020F0502020204030204" pitchFamily="34" charset="0"/>
              </a:rPr>
              <a:t>CPI : Consumer Price Index, a measure of the average change in prices over time.</a:t>
            </a:r>
            <a:r>
              <a:rPr lang="en-US" dirty="0"/>
              <a:t> </a:t>
            </a:r>
            <a:r>
              <a:rPr lang="en-US" sz="1800" b="0" i="0" u="none" strike="noStrike" dirty="0">
                <a:solidFill>
                  <a:srgbClr val="000000"/>
                </a:solidFill>
                <a:effectLst/>
                <a:latin typeface="Calibri" panose="020F0502020204030204" pitchFamily="34" charset="0"/>
              </a:rPr>
              <a:t>CPI Change (%) : Percentage change in the Consumer Price Index over a specified period.</a:t>
            </a:r>
            <a:r>
              <a:rPr lang="en-US" dirty="0"/>
              <a:t> </a:t>
            </a:r>
            <a:r>
              <a:rPr lang="en-US" sz="1800" b="0" i="0" u="none" strike="noStrike" dirty="0">
                <a:solidFill>
                  <a:srgbClr val="000000"/>
                </a:solidFill>
                <a:effectLst/>
                <a:latin typeface="Calibri" panose="020F0502020204030204" pitchFamily="34" charset="0"/>
              </a:rPr>
              <a:t>Fertility Rate : Average number of children born to a woman during her lifetime.</a:t>
            </a:r>
            <a:r>
              <a:rPr lang="en-US" dirty="0"/>
              <a:t> </a:t>
            </a:r>
            <a:r>
              <a:rPr lang="en-US" sz="1800" b="0" i="0" u="none" strike="noStrike" dirty="0">
                <a:solidFill>
                  <a:srgbClr val="000000"/>
                </a:solidFill>
                <a:effectLst/>
                <a:latin typeface="Calibri" panose="020F0502020204030204" pitchFamily="34" charset="0"/>
              </a:rPr>
              <a:t>Forested Area (%) : Percentage of the total land area covered by forests.</a:t>
            </a:r>
            <a:r>
              <a:rPr lang="en-US" dirty="0"/>
              <a:t> </a:t>
            </a:r>
            <a:r>
              <a:rPr lang="en-US" sz="1800" b="0" i="0" u="none" strike="noStrike" dirty="0">
                <a:solidFill>
                  <a:srgbClr val="000000"/>
                </a:solidFill>
                <a:effectLst/>
                <a:latin typeface="Calibri" panose="020F0502020204030204" pitchFamily="34" charset="0"/>
              </a:rPr>
              <a:t>Gasoline Price : Price of gasoline per liter.</a:t>
            </a:r>
            <a:r>
              <a:rPr lang="en-US" dirty="0"/>
              <a:t> </a:t>
            </a:r>
            <a:r>
              <a:rPr lang="en-US" sz="1800" b="0" i="0" u="none" strike="noStrike" dirty="0">
                <a:solidFill>
                  <a:srgbClr val="000000"/>
                </a:solidFill>
                <a:effectLst/>
                <a:latin typeface="Calibri" panose="020F0502020204030204" pitchFamily="34" charset="0"/>
              </a:rPr>
              <a:t>GDP : Gross Domestic Product, total monetary value of all goods and services produced in a country.</a:t>
            </a:r>
            <a:r>
              <a:rPr lang="en-US" dirty="0"/>
              <a:t> </a:t>
            </a:r>
            <a:r>
              <a:rPr lang="en-US" sz="1800" b="0" i="0" u="none" strike="noStrike" dirty="0">
                <a:solidFill>
                  <a:srgbClr val="000000"/>
                </a:solidFill>
                <a:effectLst/>
                <a:latin typeface="Calibri" panose="020F0502020204030204" pitchFamily="34" charset="0"/>
              </a:rPr>
              <a:t>Gross Primary Education Enrollment (%) : Percentage of children of official primary school age enrolled in primary school.</a:t>
            </a:r>
            <a:r>
              <a:rPr lang="en-US" dirty="0"/>
              <a:t> </a:t>
            </a:r>
            <a:r>
              <a:rPr lang="en-US" sz="1800" b="0" i="0" u="none" strike="noStrike" dirty="0">
                <a:solidFill>
                  <a:srgbClr val="000000"/>
                </a:solidFill>
                <a:effectLst/>
                <a:latin typeface="Calibri" panose="020F0502020204030204" pitchFamily="34" charset="0"/>
              </a:rPr>
              <a:t>Gross Tertiary Education Enrollment (%) : Percentage of individuals of official tertiary education age enrolled in tertiary education.</a:t>
            </a:r>
            <a:r>
              <a:rPr lang="en-US" dirty="0"/>
              <a:t> </a:t>
            </a:r>
            <a:r>
              <a:rPr lang="en-US" sz="1800" b="0" i="0" u="none" strike="noStrike" dirty="0">
                <a:solidFill>
                  <a:srgbClr val="000000"/>
                </a:solidFill>
                <a:effectLst/>
                <a:latin typeface="Calibri" panose="020F0502020204030204" pitchFamily="34" charset="0"/>
              </a:rPr>
              <a:t>Infant Mortality : Number of deaths of infants under one year old per 1,000 live births.</a:t>
            </a:r>
            <a:r>
              <a:rPr lang="en-US" dirty="0"/>
              <a:t> </a:t>
            </a:r>
            <a:r>
              <a:rPr lang="en-US" sz="1800" b="0" i="0" u="none" strike="noStrike" dirty="0">
                <a:solidFill>
                  <a:srgbClr val="000000"/>
                </a:solidFill>
                <a:effectLst/>
                <a:latin typeface="Calibri" panose="020F0502020204030204" pitchFamily="34" charset="0"/>
              </a:rPr>
              <a:t>Life Expectancy : Average number of years a person is expected to live.</a:t>
            </a:r>
            <a:r>
              <a:rPr lang="en-US" dirty="0"/>
              <a:t> </a:t>
            </a:r>
            <a:r>
              <a:rPr lang="en-US" sz="1800" b="0" i="0" u="none" strike="noStrike" dirty="0">
                <a:solidFill>
                  <a:srgbClr val="000000"/>
                </a:solidFill>
                <a:effectLst/>
                <a:latin typeface="Calibri" panose="020F0502020204030204" pitchFamily="34" charset="0"/>
              </a:rPr>
              <a:t>Maternal Mortality Ratio : Number of maternal deaths per 100,000 live births.</a:t>
            </a:r>
            <a:r>
              <a:rPr lang="en-US" dirty="0"/>
              <a:t> </a:t>
            </a:r>
            <a:r>
              <a:rPr lang="en-US" sz="1800" b="0" i="0" u="none" strike="noStrike" dirty="0">
                <a:solidFill>
                  <a:srgbClr val="000000"/>
                </a:solidFill>
                <a:effectLst/>
                <a:latin typeface="Calibri" panose="020F0502020204030204" pitchFamily="34" charset="0"/>
              </a:rPr>
              <a:t>Minimum Wage : Lowest legal wage that can be paid to workers.</a:t>
            </a:r>
            <a:r>
              <a:rPr lang="en-US" dirty="0"/>
              <a:t> </a:t>
            </a:r>
            <a:r>
              <a:rPr lang="en-US" sz="1800" b="0" i="0" u="none" strike="noStrike" dirty="0">
                <a:solidFill>
                  <a:srgbClr val="000000"/>
                </a:solidFill>
                <a:effectLst/>
                <a:latin typeface="Calibri" panose="020F0502020204030204" pitchFamily="34" charset="0"/>
              </a:rPr>
              <a:t>Out of Pocket Health Expenditure : Percentage of health expenses paid directly by individuals rather than covered by insurance.</a:t>
            </a:r>
            <a:r>
              <a:rPr lang="en-US" dirty="0"/>
              <a:t> </a:t>
            </a:r>
            <a:r>
              <a:rPr lang="en-US" sz="1800" b="0" i="0" u="none" strike="noStrike" dirty="0">
                <a:solidFill>
                  <a:srgbClr val="000000"/>
                </a:solidFill>
                <a:effectLst/>
                <a:latin typeface="Calibri" panose="020F0502020204030204" pitchFamily="34" charset="0"/>
              </a:rPr>
              <a:t>Physicians per Thousand : Number of physicians per 1,000 people in the population.</a:t>
            </a:r>
            <a:r>
              <a:rPr lang="en-US" dirty="0"/>
              <a:t> </a:t>
            </a:r>
            <a:r>
              <a:rPr lang="en-US" sz="1800" b="0" i="0" u="none" strike="noStrike" dirty="0">
                <a:solidFill>
                  <a:srgbClr val="000000"/>
                </a:solidFill>
                <a:effectLst/>
                <a:latin typeface="Calibri" panose="020F0502020204030204" pitchFamily="34" charset="0"/>
              </a:rPr>
              <a:t>Population : Total number of people living in the country.</a:t>
            </a:r>
            <a:r>
              <a:rPr lang="en-US" dirty="0"/>
              <a:t> </a:t>
            </a:r>
            <a:r>
              <a:rPr lang="en-US" sz="1800" b="0" i="0" u="none" strike="noStrike" dirty="0">
                <a:solidFill>
                  <a:srgbClr val="000000"/>
                </a:solidFill>
                <a:effectLst/>
                <a:latin typeface="Calibri" panose="020F0502020204030204" pitchFamily="34" charset="0"/>
              </a:rPr>
              <a:t>Population: Labor Force Participation (%) : Percentage of the working-age population that is part of the labor force.</a:t>
            </a:r>
            <a:r>
              <a:rPr lang="en-US" dirty="0"/>
              <a:t> </a:t>
            </a:r>
            <a:r>
              <a:rPr lang="en-US" sz="1800" b="0" i="0" u="none" strike="noStrike" dirty="0">
                <a:solidFill>
                  <a:srgbClr val="000000"/>
                </a:solidFill>
                <a:effectLst/>
                <a:latin typeface="Calibri" panose="020F0502020204030204" pitchFamily="34" charset="0"/>
              </a:rPr>
              <a:t>Tax Revenue (%) : Government tax revenue as a percentage of GDP.</a:t>
            </a:r>
            <a:r>
              <a:rPr lang="en-US" dirty="0"/>
              <a:t> </a:t>
            </a:r>
            <a:r>
              <a:rPr lang="en-US" sz="1800" b="0" i="0" u="none" strike="noStrike" dirty="0">
                <a:solidFill>
                  <a:srgbClr val="000000"/>
                </a:solidFill>
                <a:effectLst/>
                <a:latin typeface="Calibri" panose="020F0502020204030204" pitchFamily="34" charset="0"/>
              </a:rPr>
              <a:t>Total Tax Rate : Total tax burden on businesses as a percentage of commercial profits.</a:t>
            </a:r>
            <a:r>
              <a:rPr lang="en-US" dirty="0"/>
              <a:t> </a:t>
            </a:r>
            <a:r>
              <a:rPr lang="en-US" sz="1800" b="0" i="0" u="none" strike="noStrike" dirty="0">
                <a:solidFill>
                  <a:srgbClr val="000000"/>
                </a:solidFill>
                <a:effectLst/>
                <a:latin typeface="Calibri" panose="020F0502020204030204" pitchFamily="34" charset="0"/>
              </a:rPr>
              <a:t>Unemployment Rate : Percentage of the labor force that is unemployed and actively seeking employment.</a:t>
            </a:r>
            <a:r>
              <a:rPr lang="en-US" dirty="0"/>
              <a:t> </a:t>
            </a:r>
            <a:r>
              <a:rPr lang="en-US" sz="1800" b="0" i="0" u="none" strike="noStrike" dirty="0">
                <a:solidFill>
                  <a:srgbClr val="000000"/>
                </a:solidFill>
                <a:effectLst/>
                <a:latin typeface="Calibri" panose="020F0502020204030204" pitchFamily="34" charset="0"/>
              </a:rPr>
              <a:t>Urban Population : Percentage of the total population living in urban areas.</a:t>
            </a:r>
            <a:r>
              <a:rPr lang="en-US" dirty="0"/>
              <a:t> </a:t>
            </a:r>
            <a:r>
              <a:rPr lang="en-US" sz="1800" b="0" i="0" u="none" strike="noStrike" dirty="0">
                <a:solidFill>
                  <a:srgbClr val="000000"/>
                </a:solidFill>
                <a:effectLst/>
                <a:latin typeface="Calibri" panose="020F0502020204030204" pitchFamily="34" charset="0"/>
              </a:rPr>
              <a:t>GDP per Capita : GDP divided by the total population, representing average economic output per person.</a:t>
            </a:r>
            <a:r>
              <a:rPr lang="en-US" dirty="0"/>
              <a:t> </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41</a:t>
            </a:fld>
            <a:endParaRPr lang="en-IN"/>
          </a:p>
        </p:txBody>
      </p:sp>
    </p:spTree>
    <p:extLst>
      <p:ext uri="{BB962C8B-B14F-4D97-AF65-F5344CB8AC3E}">
        <p14:creationId xmlns:p14="http://schemas.microsoft.com/office/powerpoint/2010/main" val="3662599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B1DCA39-437D-4BCD-9F56-103DF027629B}" type="slidenum">
              <a:rPr lang="en-IN" smtClean="0"/>
              <a:t>3</a:t>
            </a:fld>
            <a:endParaRPr lang="en-IN"/>
          </a:p>
        </p:txBody>
      </p:sp>
    </p:spTree>
    <p:extLst>
      <p:ext uri="{BB962C8B-B14F-4D97-AF65-F5344CB8AC3E}">
        <p14:creationId xmlns:p14="http://schemas.microsoft.com/office/powerpoint/2010/main" val="3027416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1.Infant mortality, a key health indicator, remains a major concern globally, particularly in low and middle income countries.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Alatsi"/>
                <a:ea typeface="Alatsi"/>
                <a:cs typeface="Alatsi"/>
                <a:sym typeface="Alatsi"/>
              </a:rPr>
              <a:t>The infant mortality rate (IMR) is often regarded as a barometer for overall welfare of a community or country.</a:t>
            </a:r>
          </a:p>
          <a:p>
            <a:endParaRPr lang="en-US" dirty="0"/>
          </a:p>
          <a:p>
            <a:r>
              <a:rPr lang="en-US" dirty="0"/>
              <a:t>2.Predicting infant mortality through global models is essential for identifying at risk populations, these models help policymakers and organizations allocate resources effectively.</a:t>
            </a:r>
          </a:p>
          <a:p>
            <a:endParaRPr lang="en-US" dirty="0"/>
          </a:p>
          <a:p>
            <a:r>
              <a:rPr lang="en-US" dirty="0"/>
              <a:t>3. our project aims at Tackling the complex socio-economic and healthcare factors influencing infant mortality. </a:t>
            </a:r>
            <a:r>
              <a:rPr lang="en-US" sz="1800" b="0" i="0" u="none" strike="noStrike" dirty="0">
                <a:solidFill>
                  <a:srgbClr val="000000"/>
                </a:solidFill>
                <a:effectLst/>
                <a:latin typeface="Times New Roman" panose="02020603050405020304" pitchFamily="18" charset="0"/>
              </a:rPr>
              <a:t>Which at-large goals like UN’s Sustainable Development Goal 3 </a:t>
            </a:r>
            <a:r>
              <a:rPr lang="en-US" sz="1800" b="0" i="0" u="none" strike="noStrike" dirty="0" err="1">
                <a:solidFill>
                  <a:srgbClr val="000000"/>
                </a:solidFill>
                <a:effectLst/>
                <a:latin typeface="Times New Roman" panose="02020603050405020304" pitchFamily="18" charset="0"/>
              </a:rPr>
              <a:t>i.e</a:t>
            </a:r>
            <a:r>
              <a:rPr lang="en-US" sz="1800" b="0" i="0" u="none" strike="noStrike" dirty="0">
                <a:solidFill>
                  <a:srgbClr val="000000"/>
                </a:solidFill>
                <a:effectLst/>
                <a:latin typeface="Times New Roman" panose="02020603050405020304" pitchFamily="18" charset="0"/>
              </a:rPr>
              <a:t> good health and well-being can be achieved.</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4</a:t>
            </a:fld>
            <a:endParaRPr lang="en-IN"/>
          </a:p>
        </p:txBody>
      </p:sp>
    </p:spTree>
    <p:extLst>
      <p:ext uri="{BB962C8B-B14F-4D97-AF65-F5344CB8AC3E}">
        <p14:creationId xmlns:p14="http://schemas.microsoft.com/office/powerpoint/2010/main" val="2470414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1.Infant mortality, a key health indicator, remains a major concern globally, particularly in low and middle income countries.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Alatsi"/>
                <a:ea typeface="Alatsi"/>
                <a:cs typeface="Alatsi"/>
                <a:sym typeface="Alatsi"/>
              </a:rPr>
              <a:t>The infant mortality rate (IMR) is often regarded as a barometer for overall welfare of a community or country.</a:t>
            </a:r>
          </a:p>
          <a:p>
            <a:endParaRPr lang="en-US" dirty="0"/>
          </a:p>
          <a:p>
            <a:r>
              <a:rPr lang="en-US" dirty="0"/>
              <a:t>2.Predicting infant mortality through global models is essential for identifying at risk populations, these models help policymakers and organizations allocate resources effectively.</a:t>
            </a:r>
          </a:p>
          <a:p>
            <a:endParaRPr lang="en-US" dirty="0"/>
          </a:p>
          <a:p>
            <a:r>
              <a:rPr lang="en-US" dirty="0"/>
              <a:t>3. our project aims at Tackling the complex socio-economic and healthcare factors influencing infant mortality. </a:t>
            </a:r>
            <a:r>
              <a:rPr lang="en-US" sz="1800" b="0" i="0" u="none" strike="noStrike" dirty="0">
                <a:solidFill>
                  <a:srgbClr val="000000"/>
                </a:solidFill>
                <a:effectLst/>
                <a:latin typeface="Times New Roman" panose="02020603050405020304" pitchFamily="18" charset="0"/>
              </a:rPr>
              <a:t>Which at-large goals like UN’s Sustainable Development Goal 3 </a:t>
            </a:r>
            <a:r>
              <a:rPr lang="en-US" sz="1800" b="0" i="0" u="none" strike="noStrike" dirty="0" err="1">
                <a:solidFill>
                  <a:srgbClr val="000000"/>
                </a:solidFill>
                <a:effectLst/>
                <a:latin typeface="Times New Roman" panose="02020603050405020304" pitchFamily="18" charset="0"/>
              </a:rPr>
              <a:t>i.e</a:t>
            </a:r>
            <a:r>
              <a:rPr lang="en-US" sz="1800" b="0" i="0" u="none" strike="noStrike" dirty="0">
                <a:solidFill>
                  <a:srgbClr val="000000"/>
                </a:solidFill>
                <a:effectLst/>
                <a:latin typeface="Times New Roman" panose="02020603050405020304" pitchFamily="18" charset="0"/>
              </a:rPr>
              <a:t> good health and well-being can be achieved.</a:t>
            </a:r>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5</a:t>
            </a:fld>
            <a:endParaRPr lang="en-IN"/>
          </a:p>
        </p:txBody>
      </p:sp>
    </p:spTree>
    <p:extLst>
      <p:ext uri="{BB962C8B-B14F-4D97-AF65-F5344CB8AC3E}">
        <p14:creationId xmlns:p14="http://schemas.microsoft.com/office/powerpoint/2010/main" val="4274552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B1DCA39-437D-4BCD-9F56-103DF027629B}" type="slidenum">
              <a:rPr lang="en-IN" smtClean="0"/>
              <a:t>9</a:t>
            </a:fld>
            <a:endParaRPr lang="en-IN"/>
          </a:p>
        </p:txBody>
      </p:sp>
    </p:spTree>
    <p:extLst>
      <p:ext uri="{BB962C8B-B14F-4D97-AF65-F5344CB8AC3E}">
        <p14:creationId xmlns:p14="http://schemas.microsoft.com/office/powerpoint/2010/main" val="979248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B1DCA39-437D-4BCD-9F56-103DF027629B}" type="slidenum">
              <a:rPr lang="en-IN" smtClean="0"/>
              <a:t>10</a:t>
            </a:fld>
            <a:endParaRPr lang="en-IN"/>
          </a:p>
        </p:txBody>
      </p:sp>
    </p:spTree>
    <p:extLst>
      <p:ext uri="{BB962C8B-B14F-4D97-AF65-F5344CB8AC3E}">
        <p14:creationId xmlns:p14="http://schemas.microsoft.com/office/powerpoint/2010/main" val="501985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B1DCA39-437D-4BCD-9F56-103DF027629B}" type="slidenum">
              <a:rPr lang="en-IN" smtClean="0"/>
              <a:t>22</a:t>
            </a:fld>
            <a:endParaRPr lang="en-IN"/>
          </a:p>
        </p:txBody>
      </p:sp>
    </p:spTree>
    <p:extLst>
      <p:ext uri="{BB962C8B-B14F-4D97-AF65-F5344CB8AC3E}">
        <p14:creationId xmlns:p14="http://schemas.microsoft.com/office/powerpoint/2010/main" val="513622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24</a:t>
            </a:fld>
            <a:endParaRPr lang="en-IN"/>
          </a:p>
        </p:txBody>
      </p:sp>
    </p:spTree>
    <p:extLst>
      <p:ext uri="{BB962C8B-B14F-4D97-AF65-F5344CB8AC3E}">
        <p14:creationId xmlns:p14="http://schemas.microsoft.com/office/powerpoint/2010/main" val="1080670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B1DCA39-437D-4BCD-9F56-103DF027629B}" type="slidenum">
              <a:rPr lang="en-IN" smtClean="0"/>
              <a:t>25</a:t>
            </a:fld>
            <a:endParaRPr lang="en-IN"/>
          </a:p>
        </p:txBody>
      </p:sp>
    </p:spTree>
    <p:extLst>
      <p:ext uri="{BB962C8B-B14F-4D97-AF65-F5344CB8AC3E}">
        <p14:creationId xmlns:p14="http://schemas.microsoft.com/office/powerpoint/2010/main" val="858314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pxhere.com/en/photo/818545"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png"/><Relationship Id="rId7"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svg"/></Relationships>
</file>

<file path=ppt/slides/_rels/slide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journalistsresource.org/home/regression-analysis-primer-for-journalists/" TargetMode="External"/><Relationship Id="rId4" Type="http://schemas.openxmlformats.org/officeDocument/2006/relationships/image" Target="../media/image30.jp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2.svg"/></Relationships>
</file>

<file path=ppt/slides/_rels/slide25.xml.rels><?xml version="1.0" encoding="UTF-8" standalone="yes"?>
<Relationships xmlns="http://schemas.openxmlformats.org/package/2006/relationships"><Relationship Id="rId3" Type="http://schemas.openxmlformats.org/officeDocument/2006/relationships/image" Target="../media/image330.png"/><Relationship Id="rId7"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2.sv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2.png"/><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2.sv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6.png"/><Relationship Id="rId1" Type="http://schemas.openxmlformats.org/officeDocument/2006/relationships/slideLayout" Target="../slideLayouts/slideLayout7.xml"/><Relationship Id="rId5" Type="http://schemas.openxmlformats.org/officeDocument/2006/relationships/image" Target="../media/image47.png"/><Relationship Id="rId4" Type="http://schemas.openxmlformats.org/officeDocument/2006/relationships/image" Target="../media/image2.svg"/></Relationships>
</file>

<file path=ppt/slides/_rels/slide32.xml.rels><?xml version="1.0" encoding="UTF-8" standalone="yes"?>
<Relationships xmlns="http://schemas.openxmlformats.org/package/2006/relationships"><Relationship Id="rId8" Type="http://schemas.openxmlformats.org/officeDocument/2006/relationships/image" Target="../media/image420.png"/><Relationship Id="rId3" Type="http://schemas.openxmlformats.org/officeDocument/2006/relationships/image" Target="../media/image48.png"/><Relationship Id="rId7" Type="http://schemas.openxmlformats.org/officeDocument/2006/relationships/customXml" Target="../ink/ink1.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2.sv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50.png"/><Relationship Id="rId4" Type="http://schemas.openxmlformats.org/officeDocument/2006/relationships/image" Target="../media/image2.sv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2.svg"/></Relationships>
</file>

<file path=ppt/slides/_rels/slide3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52.png"/><Relationship Id="rId4" Type="http://schemas.openxmlformats.org/officeDocument/2006/relationships/image" Target="../media/image2.svg"/></Relationships>
</file>

<file path=ppt/slides/_rels/slide3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4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4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8.png"/><Relationship Id="rId4" Type="http://schemas.openxmlformats.org/officeDocument/2006/relationships/image" Target="../media/image57.png"/></Relationships>
</file>

<file path=ppt/slides/_rels/slide4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0.png"/><Relationship Id="rId4" Type="http://schemas.openxmlformats.org/officeDocument/2006/relationships/image" Target="../media/image59.png"/></Relationships>
</file>

<file path=ppt/slides/_rels/slide4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1.png"/></Relationships>
</file>

<file path=ppt/slides/_rels/slide4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2.png"/></Relationships>
</file>

<file path=ppt/slides/_rels/slide4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3.png"/></Relationships>
</file>

<file path=ppt/slides/_rels/slide4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svg"/></Relationships>
</file>

<file path=ppt/slides/_rels/slide5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6.png"/></Relationships>
</file>

<file path=ppt/slides/_rels/slide5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7.png"/></Relationships>
</file>

<file path=ppt/slides/_rels/slide5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8.png"/></Relationships>
</file>

<file path=ppt/slides/_rels/slide5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9.png"/></Relationships>
</file>

<file path=ppt/slides/_rels/slide5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0.png"/></Relationships>
</file>

<file path=ppt/slides/_rels/slide56.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researchgate.net/publication/378858285_Infant_Mortality_in_Brazil_A_Survival_Analysis_using_Machine_Learning_Models" TargetMode="External"/><Relationship Id="rId2" Type="http://schemas.openxmlformats.org/officeDocument/2006/relationships/hyperlink" Target="https://pubmed.ncbi.nlm.nih.gov/35747767/" TargetMode="External"/><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www.kaggle.com/datasets/nelgiriyewithana/countries-of-the-world-2023/data"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31071" y="0"/>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txBody>
              <a:bodyPr/>
              <a:lstStyle/>
              <a:p>
                <a:endParaRPr lang="en-IN" dirty="0"/>
              </a:p>
            </p:txBody>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txBody>
              <a:bodyPr/>
              <a:lstStyle/>
              <a:p>
                <a:endParaRPr lang="en-IN" dirty="0"/>
              </a:p>
            </p:txBody>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txBody>
              <a:bodyPr/>
              <a:lstStyle/>
              <a:p>
                <a:endParaRPr lang="en-US"/>
              </a:p>
            </p:txBody>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Freeform 12"/>
          <p:cNvSpPr/>
          <p:nvPr/>
        </p:nvSpPr>
        <p:spPr>
          <a:xfrm>
            <a:off x="12793094" y="8738678"/>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TextBox 13"/>
          <p:cNvSpPr txBox="1"/>
          <p:nvPr/>
        </p:nvSpPr>
        <p:spPr>
          <a:xfrm>
            <a:off x="3075556" y="1538154"/>
            <a:ext cx="13051287" cy="1692771"/>
          </a:xfrm>
          <a:prstGeom prst="rect">
            <a:avLst/>
          </a:prstGeom>
        </p:spPr>
        <p:txBody>
          <a:bodyPr lIns="0" tIns="0" rIns="0" bIns="0" rtlCol="0" anchor="t">
            <a:spAutoFit/>
          </a:bodyPr>
          <a:lstStyle/>
          <a:p>
            <a:pPr algn="ctr">
              <a:lnSpc>
                <a:spcPts val="6597"/>
              </a:lnSpc>
            </a:pPr>
            <a:r>
              <a:rPr lang="en-US" sz="6000" b="1" dirty="0">
                <a:solidFill>
                  <a:srgbClr val="000000"/>
                </a:solidFill>
                <a:latin typeface="Felix Titling" panose="04060505060202020A04" pitchFamily="82" charset="0"/>
                <a:ea typeface="Alatsi"/>
                <a:cs typeface="Urdu Typesetting" panose="020F0502020204030204" pitchFamily="66" charset="-78"/>
                <a:sym typeface="Alatsi"/>
              </a:rPr>
              <a:t>Predicting Infant Mortality: </a:t>
            </a:r>
          </a:p>
          <a:p>
            <a:pPr algn="ctr">
              <a:lnSpc>
                <a:spcPts val="6597"/>
              </a:lnSpc>
            </a:pPr>
            <a:r>
              <a:rPr lang="en-US" sz="6000" b="1" dirty="0">
                <a:solidFill>
                  <a:srgbClr val="000000"/>
                </a:solidFill>
                <a:latin typeface="Felix Titling" panose="04060505060202020A04" pitchFamily="82" charset="0"/>
                <a:ea typeface="Alatsi"/>
                <a:cs typeface="Urdu Typesetting" panose="020F0502020204030204" pitchFamily="66" charset="-78"/>
                <a:sym typeface="Alatsi"/>
              </a:rPr>
              <a:t>A Global Analysis of 2023 Data</a:t>
            </a:r>
          </a:p>
        </p:txBody>
      </p:sp>
      <p:sp>
        <p:nvSpPr>
          <p:cNvPr id="15" name="Freeform 15"/>
          <p:cNvSpPr/>
          <p:nvPr/>
        </p:nvSpPr>
        <p:spPr>
          <a:xfrm>
            <a:off x="8763000" y="6888626"/>
            <a:ext cx="1676400" cy="1302874"/>
          </a:xfrm>
          <a:custGeom>
            <a:avLst/>
            <a:gdLst/>
            <a:ahLst/>
            <a:cxnLst/>
            <a:rect l="l" t="t" r="r" b="b"/>
            <a:pathLst>
              <a:path w="3080618" h="1853823">
                <a:moveTo>
                  <a:pt x="0" y="0"/>
                </a:moveTo>
                <a:lnTo>
                  <a:pt x="3080618" y="0"/>
                </a:lnTo>
                <a:lnTo>
                  <a:pt x="3080618" y="1853823"/>
                </a:lnTo>
                <a:lnTo>
                  <a:pt x="0" y="1853823"/>
                </a:lnTo>
                <a:lnTo>
                  <a:pt x="0" y="0"/>
                </a:lnTo>
                <a:close/>
              </a:path>
            </a:pathLst>
          </a:custGeom>
          <a:blipFill>
            <a:blip r:embed="rId5"/>
            <a:stretch>
              <a:fillRect l="-548482" t="-516183" r="464719" b="473895"/>
            </a:stretch>
          </a:blipFill>
        </p:spPr>
        <p:txBody>
          <a:bodyPr/>
          <a:lstStyle/>
          <a:p>
            <a:endParaRPr lang="en-US"/>
          </a:p>
        </p:txBody>
      </p:sp>
      <p:pic>
        <p:nvPicPr>
          <p:cNvPr id="20" name="Picture 19">
            <a:extLst>
              <a:ext uri="{FF2B5EF4-FFF2-40B4-BE49-F238E27FC236}">
                <a16:creationId xmlns:a16="http://schemas.microsoft.com/office/drawing/2014/main" id="{5AAD86F1-C816-F9B0-B93C-3DD33C5D395D}"/>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7848600" y="3855650"/>
            <a:ext cx="3966325" cy="3172881"/>
          </a:xfrm>
          <a:prstGeom prst="rect">
            <a:avLst/>
          </a:prstGeom>
        </p:spPr>
      </p:pic>
      <p:sp>
        <p:nvSpPr>
          <p:cNvPr id="16" name="TextBox 16"/>
          <p:cNvSpPr txBox="1"/>
          <p:nvPr/>
        </p:nvSpPr>
        <p:spPr>
          <a:xfrm>
            <a:off x="660518" y="8162266"/>
            <a:ext cx="17870476" cy="663130"/>
          </a:xfrm>
          <a:prstGeom prst="rect">
            <a:avLst/>
          </a:prstGeom>
        </p:spPr>
        <p:txBody>
          <a:bodyPr lIns="0" tIns="0" rIns="0" bIns="0" rtlCol="0" anchor="t">
            <a:spAutoFit/>
          </a:bodyPr>
          <a:lstStyle/>
          <a:p>
            <a:pPr algn="ctr">
              <a:lnSpc>
                <a:spcPts val="5776"/>
              </a:lnSpc>
            </a:pP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Aurora Degree  &amp; P.G College     |  M. Sc (Applied Statistics) </a:t>
            </a:r>
          </a:p>
        </p:txBody>
      </p:sp>
      <p:sp>
        <p:nvSpPr>
          <p:cNvPr id="17" name="TextBox 16">
            <a:extLst>
              <a:ext uri="{FF2B5EF4-FFF2-40B4-BE49-F238E27FC236}">
                <a16:creationId xmlns:a16="http://schemas.microsoft.com/office/drawing/2014/main" id="{6E13BBA4-EBDC-DD79-6399-1CF687723497}"/>
              </a:ext>
            </a:extLst>
          </p:cNvPr>
          <p:cNvSpPr txBox="1"/>
          <p:nvPr/>
        </p:nvSpPr>
        <p:spPr>
          <a:xfrm>
            <a:off x="7340256" y="8925256"/>
            <a:ext cx="5771132" cy="630942"/>
          </a:xfrm>
          <a:prstGeom prst="rect">
            <a:avLst/>
          </a:prstGeom>
          <a:noFill/>
        </p:spPr>
        <p:txBody>
          <a:bodyPr wrap="none" rtlCol="0">
            <a:spAutoFit/>
          </a:bodyPr>
          <a:lstStyle/>
          <a:p>
            <a:r>
              <a:rPr lang="en-US" sz="3500" b="1" dirty="0">
                <a:latin typeface="Urdu Typesetting" panose="03020402040406030203" pitchFamily="66" charset="-78"/>
                <a:cs typeface="Urdu Typesetting" panose="03020402040406030203" pitchFamily="66" charset="-78"/>
              </a:rPr>
              <a:t>Mentor: Rajya Lakshmi Ma’am</a:t>
            </a:r>
            <a:endParaRPr lang="en-IN" sz="3500" b="1" dirty="0">
              <a:latin typeface="Urdu Typesetting" panose="03020402040406030203" pitchFamily="66" charset="-78"/>
              <a:cs typeface="Urdu Typesetting" panose="03020402040406030203" pitchFamily="66" charset="-78"/>
            </a:endParaRPr>
          </a:p>
        </p:txBody>
      </p:sp>
      <p:sp>
        <p:nvSpPr>
          <p:cNvPr id="22" name="TextBox 16">
            <a:extLst>
              <a:ext uri="{FF2B5EF4-FFF2-40B4-BE49-F238E27FC236}">
                <a16:creationId xmlns:a16="http://schemas.microsoft.com/office/drawing/2014/main" id="{FE9E1BA7-B62B-EAF8-E23D-22E25B85F207}"/>
              </a:ext>
            </a:extLst>
          </p:cNvPr>
          <p:cNvSpPr txBox="1"/>
          <p:nvPr/>
        </p:nvSpPr>
        <p:spPr>
          <a:xfrm>
            <a:off x="665961" y="7377980"/>
            <a:ext cx="17870476" cy="711733"/>
          </a:xfrm>
          <a:prstGeom prst="rect">
            <a:avLst/>
          </a:prstGeom>
        </p:spPr>
        <p:txBody>
          <a:bodyPr lIns="0" tIns="0" rIns="0" bIns="0" rtlCol="0" anchor="t">
            <a:spAutoFit/>
          </a:bodyPr>
          <a:lstStyle/>
          <a:p>
            <a:pPr algn="ctr">
              <a:lnSpc>
                <a:spcPts val="5776"/>
              </a:lnSpc>
            </a:pPr>
            <a:r>
              <a:rPr lang="en-US" sz="4000" b="1" dirty="0" err="1">
                <a:solidFill>
                  <a:srgbClr val="000000"/>
                </a:solidFill>
                <a:latin typeface="Aharoni" panose="02010803020104030203" pitchFamily="2" charset="-79"/>
                <a:ea typeface="Alatsi"/>
                <a:cs typeface="Aharoni" panose="02010803020104030203" pitchFamily="2" charset="-79"/>
                <a:sym typeface="Alatsi"/>
              </a:rPr>
              <a:t>Ruchitha</a:t>
            </a:r>
            <a:r>
              <a:rPr lang="en-US" sz="4000" b="1" dirty="0">
                <a:solidFill>
                  <a:srgbClr val="000000"/>
                </a:solidFill>
                <a:latin typeface="Aharoni" panose="02010803020104030203" pitchFamily="2" charset="-79"/>
                <a:ea typeface="Alatsi"/>
                <a:cs typeface="Aharoni" panose="02010803020104030203" pitchFamily="2" charset="-79"/>
                <a:sym typeface="Alatsi"/>
              </a:rPr>
              <a:t> | </a:t>
            </a:r>
            <a:r>
              <a:rPr lang="en-US" sz="4000" b="1" dirty="0" err="1">
                <a:solidFill>
                  <a:srgbClr val="000000"/>
                </a:solidFill>
                <a:latin typeface="Aharoni" panose="02010803020104030203" pitchFamily="2" charset="-79"/>
                <a:ea typeface="Alatsi"/>
                <a:cs typeface="Aharoni" panose="02010803020104030203" pitchFamily="2" charset="-79"/>
                <a:sym typeface="Alatsi"/>
              </a:rPr>
              <a:t>Shravanthika</a:t>
            </a:r>
            <a:r>
              <a:rPr lang="en-US" sz="4000" b="1" dirty="0">
                <a:solidFill>
                  <a:srgbClr val="000000"/>
                </a:solidFill>
                <a:latin typeface="Aharoni" panose="02010803020104030203" pitchFamily="2" charset="-79"/>
                <a:ea typeface="Alatsi"/>
                <a:cs typeface="Aharoni" panose="02010803020104030203" pitchFamily="2" charset="-79"/>
                <a:sym typeface="Alatsi"/>
              </a:rPr>
              <a:t> | Ramya | Madirai | Deepika</a:t>
            </a:r>
          </a:p>
        </p:txBody>
      </p:sp>
      <p:pic>
        <p:nvPicPr>
          <p:cNvPr id="23" name="Picture 22">
            <a:extLst>
              <a:ext uri="{FF2B5EF4-FFF2-40B4-BE49-F238E27FC236}">
                <a16:creationId xmlns:a16="http://schemas.microsoft.com/office/drawing/2014/main" id="{54006392-40AA-F0FC-0286-544EB5D60A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687800" y="314933"/>
            <a:ext cx="1371600" cy="12318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10</a:t>
              </a:r>
            </a:p>
          </p:txBody>
        </p:sp>
      </p:grpSp>
      <p:sp>
        <p:nvSpPr>
          <p:cNvPr id="9" name="Freeform 9"/>
          <p:cNvSpPr/>
          <p:nvPr/>
        </p:nvSpPr>
        <p:spPr>
          <a:xfrm>
            <a:off x="-2590800" y="-7899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2982860" y="74810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TextBox 11">
            <a:extLst>
              <a:ext uri="{FF2B5EF4-FFF2-40B4-BE49-F238E27FC236}">
                <a16:creationId xmlns:a16="http://schemas.microsoft.com/office/drawing/2014/main" id="{860E8EDA-54EA-DEAA-39A2-981F4F87DCD4}"/>
              </a:ext>
            </a:extLst>
          </p:cNvPr>
          <p:cNvSpPr txBox="1"/>
          <p:nvPr/>
        </p:nvSpPr>
        <p:spPr>
          <a:xfrm>
            <a:off x="0" y="555021"/>
            <a:ext cx="18288000" cy="1355179"/>
          </a:xfrm>
          <a:prstGeom prst="rect">
            <a:avLst/>
          </a:prstGeom>
        </p:spPr>
        <p:txBody>
          <a:bodyPr wrap="square" lIns="0" tIns="0" rIns="0" bIns="0" rtlCol="0" anchor="t">
            <a:spAutoFit/>
          </a:bodyPr>
          <a:lstStyle/>
          <a:p>
            <a:pPr algn="ctr">
              <a:lnSpc>
                <a:spcPts val="11899"/>
              </a:lnSpc>
            </a:pPr>
            <a:r>
              <a:rPr lang="en-US" sz="7000" b="1" dirty="0">
                <a:solidFill>
                  <a:srgbClr val="000000"/>
                </a:solidFill>
                <a:latin typeface="Felix Titling" panose="04060505060202020A04" pitchFamily="82" charset="0"/>
                <a:ea typeface="Alatsi"/>
                <a:cs typeface="Urdu Typesetting" panose="03020402040406030203" pitchFamily="66" charset="-78"/>
                <a:sym typeface="Alatsi"/>
              </a:rPr>
              <a:t>Methodology </a:t>
            </a:r>
          </a:p>
        </p:txBody>
      </p:sp>
      <p:sp>
        <p:nvSpPr>
          <p:cNvPr id="12" name="TextBox 14">
            <a:extLst>
              <a:ext uri="{FF2B5EF4-FFF2-40B4-BE49-F238E27FC236}">
                <a16:creationId xmlns:a16="http://schemas.microsoft.com/office/drawing/2014/main" id="{E2EC0D7C-B06B-2541-8EE7-F49633BF1E12}"/>
              </a:ext>
            </a:extLst>
          </p:cNvPr>
          <p:cNvSpPr txBox="1"/>
          <p:nvPr/>
        </p:nvSpPr>
        <p:spPr>
          <a:xfrm>
            <a:off x="1066800" y="2019300"/>
            <a:ext cx="15849600" cy="7955832"/>
          </a:xfrm>
          <a:prstGeom prst="rect">
            <a:avLst/>
          </a:prstGeom>
        </p:spPr>
        <p:txBody>
          <a:bodyPr wrap="square" lIns="0" tIns="0" rIns="0" bIns="0" rtlCol="0" anchor="t">
            <a:spAutoFit/>
          </a:bodyPr>
          <a:lstStyle/>
          <a:p>
            <a:pPr marL="970914" lvl="1" indent="-571500" algn="l">
              <a:lnSpc>
                <a:spcPts val="5179"/>
              </a:lnSpc>
              <a:buFont typeface="Wingdings" panose="05000000000000000000" pitchFamily="2" charset="2"/>
              <a:buChar char="Ø"/>
            </a:pPr>
            <a:r>
              <a:rPr lang="en-US" sz="4000" b="1" dirty="0">
                <a:solidFill>
                  <a:srgbClr val="000000"/>
                </a:solidFill>
                <a:latin typeface="Urdu Typesetting" panose="03020402040406030203" pitchFamily="66" charset="-78"/>
                <a:ea typeface="Alatsi"/>
                <a:cs typeface="Urdu Typesetting" panose="03020402040406030203" pitchFamily="66" charset="-78"/>
                <a:sym typeface="Alatsi"/>
              </a:rPr>
              <a:t>Preprocessing    Data</a:t>
            </a:r>
          </a:p>
          <a:p>
            <a:pPr marL="1713229" lvl="3" indent="-399415">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Handling missing values</a:t>
            </a:r>
          </a:p>
          <a:p>
            <a:pPr marL="1713229" lvl="3" indent="-399415">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Deleting the unwanted variables</a:t>
            </a:r>
          </a:p>
          <a:p>
            <a:pPr marL="970914" lvl="1" indent="-571500">
              <a:lnSpc>
                <a:spcPts val="5179"/>
              </a:lnSpc>
              <a:buFont typeface="Wingdings" panose="05000000000000000000" pitchFamily="2" charset="2"/>
              <a:buChar char="Ø"/>
            </a:pPr>
            <a:r>
              <a:rPr lang="en-US" sz="4000" b="1" dirty="0">
                <a:solidFill>
                  <a:srgbClr val="000000"/>
                </a:solidFill>
                <a:latin typeface="Urdu Typesetting" panose="03020402040406030203" pitchFamily="66" charset="-78"/>
                <a:ea typeface="Alatsi"/>
                <a:cs typeface="Urdu Typesetting" panose="03020402040406030203" pitchFamily="66" charset="-78"/>
                <a:sym typeface="Alatsi"/>
              </a:rPr>
              <a:t>Statistical   Methods</a:t>
            </a:r>
          </a:p>
          <a:p>
            <a:pPr marL="1713229" lvl="3" indent="-399415">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Multicollinear check using VIF</a:t>
            </a:r>
          </a:p>
          <a:p>
            <a:pPr marL="1713229" lvl="3" indent="-399415">
              <a:lnSpc>
                <a:spcPts val="5179"/>
              </a:lnSpc>
              <a:buFont typeface="Arial"/>
              <a:buChar char="•"/>
            </a:pPr>
            <a:r>
              <a:rPr lang="en-US" sz="4000" dirty="0">
                <a:latin typeface="Urdu Typesetting" panose="03020402040406030203" pitchFamily="66" charset="-78"/>
                <a:cs typeface="Urdu Typesetting" panose="03020402040406030203" pitchFamily="66" charset="-78"/>
              </a:rPr>
              <a:t>Testing of significance for Multiple Linear Regression.</a:t>
            </a: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1713229" lvl="3" indent="-399415">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Multiple Linear Regression using OLS method.</a:t>
            </a:r>
          </a:p>
          <a:p>
            <a:pPr marL="970914" lvl="1" indent="-571500">
              <a:lnSpc>
                <a:spcPts val="5179"/>
              </a:lnSpc>
              <a:buFont typeface="Wingdings" panose="05000000000000000000" pitchFamily="2" charset="2"/>
              <a:buChar char="Ø"/>
            </a:pPr>
            <a:r>
              <a:rPr lang="en-US" sz="4000" b="1" dirty="0">
                <a:solidFill>
                  <a:srgbClr val="000000"/>
                </a:solidFill>
                <a:latin typeface="Urdu Typesetting" panose="03020402040406030203" pitchFamily="66" charset="-78"/>
                <a:ea typeface="Alatsi"/>
                <a:cs typeface="Urdu Typesetting" panose="03020402040406030203" pitchFamily="66" charset="-78"/>
                <a:sym typeface="Alatsi"/>
              </a:rPr>
              <a:t>Machine   learning    Models</a:t>
            </a:r>
          </a:p>
          <a:p>
            <a:pPr marL="1885314" lvl="3" indent="-571500">
              <a:lnSpc>
                <a:spcPts val="5179"/>
              </a:lnSpc>
              <a:buFont typeface="Arial" panose="020B0604020202020204" pitchFamily="34" charset="0"/>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Machine learning models are fitting at various splits for testing for overfitting of the data.</a:t>
            </a:r>
          </a:p>
          <a:p>
            <a:pPr marL="1713229" lvl="3" indent="-399415">
              <a:lnSpc>
                <a:spcPts val="5179"/>
              </a:lnSpc>
              <a:buFont typeface="Arial"/>
              <a:buChar char="•"/>
            </a:pP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798829" lvl="1" indent="-399415" algn="l">
              <a:lnSpc>
                <a:spcPts val="5179"/>
              </a:lnSpc>
              <a:buFont typeface="Arial"/>
              <a:buChar char="•"/>
            </a:pP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Tree>
    <p:extLst>
      <p:ext uri="{BB962C8B-B14F-4D97-AF65-F5344CB8AC3E}">
        <p14:creationId xmlns:p14="http://schemas.microsoft.com/office/powerpoint/2010/main" val="3171361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13" name="Freeform 13"/>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Freeform 14"/>
          <p:cNvSpPr/>
          <p:nvPr/>
        </p:nvSpPr>
        <p:spPr>
          <a:xfrm>
            <a:off x="-2243137"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3"/>
          <p:cNvSpPr txBox="1"/>
          <p:nvPr/>
        </p:nvSpPr>
        <p:spPr>
          <a:xfrm>
            <a:off x="109537" y="2552700"/>
            <a:ext cx="8729663" cy="5673156"/>
          </a:xfrm>
          <a:prstGeom prst="rect">
            <a:avLst/>
          </a:prstGeom>
          <a:noFill/>
        </p:spPr>
        <p:txBody>
          <a:bodyPr wrap="square" lIns="0" tIns="0" rIns="0" bIns="0" rtlCol="0" anchor="t">
            <a:spAutoFit/>
          </a:bodyPr>
          <a:lstStyle/>
          <a:p>
            <a:pPr algn="ctr">
              <a:lnSpc>
                <a:spcPct val="150000"/>
              </a:lnSpc>
            </a:pPr>
            <a:r>
              <a:rPr lang="en-US" sz="8000" b="1" dirty="0">
                <a:solidFill>
                  <a:srgbClr val="000000"/>
                </a:solidFill>
                <a:latin typeface="Felix Titling" panose="04060505060202020A04" pitchFamily="82" charset="0"/>
                <a:ea typeface="Open Sans Bold"/>
                <a:cs typeface="Open Sans Bold"/>
                <a:sym typeface="Open Sans Bold"/>
              </a:rPr>
              <a:t>Data</a:t>
            </a:r>
          </a:p>
          <a:p>
            <a:pPr algn="ctr">
              <a:lnSpc>
                <a:spcPct val="150000"/>
              </a:lnSpc>
            </a:pPr>
            <a:r>
              <a:rPr lang="en-US" sz="8000" b="1" dirty="0">
                <a:solidFill>
                  <a:srgbClr val="000000"/>
                </a:solidFill>
                <a:latin typeface="Felix Titling" panose="04060505060202020A04" pitchFamily="82" charset="0"/>
                <a:ea typeface="Open Sans Bold"/>
                <a:cs typeface="Open Sans Bold"/>
                <a:sym typeface="Open Sans Bold"/>
              </a:rPr>
              <a:t>Cleaning</a:t>
            </a:r>
          </a:p>
          <a:p>
            <a:pPr algn="ctr">
              <a:lnSpc>
                <a:spcPct val="150000"/>
              </a:lnSpc>
              <a:spcBef>
                <a:spcPct val="0"/>
              </a:spcBef>
            </a:pPr>
            <a:endParaRPr lang="en-US" sz="9600" dirty="0">
              <a:solidFill>
                <a:srgbClr val="000000"/>
              </a:solidFill>
              <a:latin typeface="Open Sans Bold"/>
              <a:ea typeface="Open Sans Bold"/>
              <a:cs typeface="Open Sans Bold"/>
              <a:sym typeface="Open Sans Bold"/>
            </a:endParaRPr>
          </a:p>
        </p:txBody>
      </p:sp>
      <p:pic>
        <p:nvPicPr>
          <p:cNvPr id="1026" name="Picture 2" descr="Top 5 Data Cleansing Tools In 2024: How to Select The Best">
            <a:extLst>
              <a:ext uri="{FF2B5EF4-FFF2-40B4-BE49-F238E27FC236}">
                <a16:creationId xmlns:a16="http://schemas.microsoft.com/office/drawing/2014/main" id="{61815CE2-B08E-B7B7-D56C-6C7485F8C2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15400" y="2065478"/>
            <a:ext cx="8918379" cy="6014721"/>
          </a:xfrm>
          <a:prstGeom prst="roundRect">
            <a:avLst>
              <a:gd name="adj" fmla="val 26004"/>
            </a:avLst>
          </a:prstGeom>
          <a:solidFill>
            <a:srgbClr val="FFFFFF">
              <a:shade val="85000"/>
            </a:srgbClr>
          </a:solidFill>
          <a:ln>
            <a:noFill/>
          </a:ln>
          <a:effectLst>
            <a:reflection blurRad="12700" stA="38000" endPos="28000" dist="5000" dir="5400000" sy="-100000" algn="bl" rotWithShape="0"/>
          </a:effectLst>
        </p:spPr>
      </p:pic>
      <p:grpSp>
        <p:nvGrpSpPr>
          <p:cNvPr id="3" name="Group 22">
            <a:extLst>
              <a:ext uri="{FF2B5EF4-FFF2-40B4-BE49-F238E27FC236}">
                <a16:creationId xmlns:a16="http://schemas.microsoft.com/office/drawing/2014/main" id="{FAEB61AC-7954-520B-1BB8-5927E5E475C3}"/>
              </a:ext>
            </a:extLst>
          </p:cNvPr>
          <p:cNvGrpSpPr/>
          <p:nvPr/>
        </p:nvGrpSpPr>
        <p:grpSpPr>
          <a:xfrm>
            <a:off x="15859155" y="0"/>
            <a:ext cx="1562612" cy="1673225"/>
            <a:chOff x="0" y="0"/>
            <a:chExt cx="2083482" cy="2230967"/>
          </a:xfrm>
        </p:grpSpPr>
        <p:grpSp>
          <p:nvGrpSpPr>
            <p:cNvPr id="4" name="Group 23">
              <a:extLst>
                <a:ext uri="{FF2B5EF4-FFF2-40B4-BE49-F238E27FC236}">
                  <a16:creationId xmlns:a16="http://schemas.microsoft.com/office/drawing/2014/main" id="{B05C7F90-9559-00E1-E0E3-4EFA8A376DA3}"/>
                </a:ext>
              </a:extLst>
            </p:cNvPr>
            <p:cNvGrpSpPr/>
            <p:nvPr/>
          </p:nvGrpSpPr>
          <p:grpSpPr>
            <a:xfrm>
              <a:off x="75599" y="0"/>
              <a:ext cx="1932284" cy="2230967"/>
              <a:chOff x="0" y="0"/>
              <a:chExt cx="703982" cy="812800"/>
            </a:xfrm>
          </p:grpSpPr>
          <p:sp>
            <p:nvSpPr>
              <p:cNvPr id="6" name="Freeform 24">
                <a:extLst>
                  <a:ext uri="{FF2B5EF4-FFF2-40B4-BE49-F238E27FC236}">
                    <a16:creationId xmlns:a16="http://schemas.microsoft.com/office/drawing/2014/main" id="{96B10B2F-A74A-B09B-7924-6DD32118655B}"/>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25">
                <a:extLst>
                  <a:ext uri="{FF2B5EF4-FFF2-40B4-BE49-F238E27FC236}">
                    <a16:creationId xmlns:a16="http://schemas.microsoft.com/office/drawing/2014/main" id="{DEE53FB0-14C8-2FB6-2523-F8EC8A303A42}"/>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5" name="TextBox 26">
              <a:extLst>
                <a:ext uri="{FF2B5EF4-FFF2-40B4-BE49-F238E27FC236}">
                  <a16:creationId xmlns:a16="http://schemas.microsoft.com/office/drawing/2014/main" id="{D6BB9EA5-8D95-AA4E-0B54-D788793C181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11</a:t>
              </a:r>
            </a:p>
          </p:txBody>
        </p:sp>
      </p:grpSp>
      <p:pic>
        <p:nvPicPr>
          <p:cNvPr id="8" name="Picture 2" descr="Top 5 Data Cleansing Tools In 2024: How to Select The Best">
            <a:extLst>
              <a:ext uri="{FF2B5EF4-FFF2-40B4-BE49-F238E27FC236}">
                <a16:creationId xmlns:a16="http://schemas.microsoft.com/office/drawing/2014/main" id="{47C60FF1-AE48-4099-D02A-A52B87FED7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8640" t="20270" b="29054"/>
          <a:stretch/>
        </p:blipFill>
        <p:spPr bwMode="auto">
          <a:xfrm>
            <a:off x="15544800" y="3314700"/>
            <a:ext cx="1905000" cy="3048000"/>
          </a:xfrm>
          <a:prstGeom prst="roundRect">
            <a:avLst>
              <a:gd name="adj" fmla="val 26004"/>
            </a:avLst>
          </a:prstGeom>
          <a:solidFill>
            <a:srgbClr val="FFFFFF">
              <a:shade val="85000"/>
            </a:srgbClr>
          </a:solidFill>
          <a:ln>
            <a:solidFill>
              <a:srgbClr val="1D1663"/>
            </a:solidFill>
          </a:ln>
          <a:effectLst>
            <a:reflection blurRad="12700" stA="38000" endPos="28000" dist="5000" dir="5400000" sy="-100000" algn="bl" rotWithShape="0"/>
          </a:effectLst>
        </p:spPr>
      </p:pic>
      <p:cxnSp>
        <p:nvCxnSpPr>
          <p:cNvPr id="10" name="Straight Connector 9">
            <a:extLst>
              <a:ext uri="{FF2B5EF4-FFF2-40B4-BE49-F238E27FC236}">
                <a16:creationId xmlns:a16="http://schemas.microsoft.com/office/drawing/2014/main" id="{D4E3ABCD-942E-7B50-7F86-7A79AF184DF6}"/>
              </a:ext>
            </a:extLst>
          </p:cNvPr>
          <p:cNvCxnSpPr/>
          <p:nvPr/>
        </p:nvCxnSpPr>
        <p:spPr>
          <a:xfrm>
            <a:off x="15544800" y="4152900"/>
            <a:ext cx="0" cy="1989274"/>
          </a:xfrm>
          <a:prstGeom prst="line">
            <a:avLst/>
          </a:prstGeom>
          <a:ln w="76200">
            <a:solidFill>
              <a:srgbClr val="1D166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4378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12</a:t>
              </a:r>
            </a:p>
          </p:txBody>
        </p:sp>
      </p:grpSp>
      <p:sp>
        <p:nvSpPr>
          <p:cNvPr id="9" name="Freeform 9"/>
          <p:cNvSpPr/>
          <p:nvPr/>
        </p:nvSpPr>
        <p:spPr>
          <a:xfrm>
            <a:off x="10197492" y="1520015"/>
            <a:ext cx="7618130" cy="7937654"/>
          </a:xfrm>
          <a:custGeom>
            <a:avLst/>
            <a:gdLst/>
            <a:ahLst/>
            <a:cxnLst/>
            <a:rect l="l" t="t" r="r" b="b"/>
            <a:pathLst>
              <a:path w="7618130" h="7937654">
                <a:moveTo>
                  <a:pt x="0" y="0"/>
                </a:moveTo>
                <a:lnTo>
                  <a:pt x="7618130" y="0"/>
                </a:lnTo>
                <a:lnTo>
                  <a:pt x="7618130" y="7937654"/>
                </a:lnTo>
                <a:lnTo>
                  <a:pt x="0" y="7937654"/>
                </a:lnTo>
                <a:lnTo>
                  <a:pt x="0" y="0"/>
                </a:lnTo>
                <a:close/>
              </a:path>
            </a:pathLst>
          </a:custGeom>
          <a:blipFill>
            <a:blip r:embed="rId2"/>
            <a:stretch>
              <a:fillRect/>
            </a:stretch>
          </a:blipFill>
          <a:effectLst>
            <a:glow rad="228600">
              <a:schemeClr val="accent2">
                <a:lumMod val="60000"/>
                <a:lumOff val="40000"/>
                <a:alpha val="40000"/>
              </a:schemeClr>
            </a:glow>
          </a:effectLst>
        </p:spPr>
        <p:txBody>
          <a:bodyPr/>
          <a:lstStyle/>
          <a:p>
            <a:endParaRPr lang="en-US"/>
          </a:p>
        </p:txBody>
      </p:sp>
      <p:sp>
        <p:nvSpPr>
          <p:cNvPr id="11" name="TextBox 11"/>
          <p:cNvSpPr txBox="1"/>
          <p:nvPr/>
        </p:nvSpPr>
        <p:spPr>
          <a:xfrm>
            <a:off x="888052" y="3012357"/>
            <a:ext cx="8027348" cy="488595"/>
          </a:xfrm>
          <a:prstGeom prst="rect">
            <a:avLst/>
          </a:prstGeom>
        </p:spPr>
        <p:txBody>
          <a:bodyPr wrap="square" lIns="0" tIns="0" rIns="0" bIns="0" rtlCol="0" anchor="t">
            <a:spAutoFit/>
          </a:bodyPr>
          <a:lstStyle/>
          <a:p>
            <a:pPr marL="0" lvl="0" indent="0" algn="ctr">
              <a:lnSpc>
                <a:spcPts val="3768"/>
              </a:lnSpc>
              <a:spcBef>
                <a:spcPct val="0"/>
              </a:spcBef>
            </a:pPr>
            <a:r>
              <a:rPr lang="en-US" sz="2500" dirty="0">
                <a:solidFill>
                  <a:srgbClr val="000000"/>
                </a:solidFill>
                <a:latin typeface="Aharoni" panose="02010803020104030203" pitchFamily="2" charset="-79"/>
                <a:ea typeface="Open Sans"/>
                <a:cs typeface="Aharoni" panose="02010803020104030203" pitchFamily="2" charset="-79"/>
                <a:sym typeface="Open Sans"/>
              </a:rPr>
              <a:t>Dropped country with more than </a:t>
            </a:r>
            <a:r>
              <a:rPr lang="en-US" sz="3200" dirty="0">
                <a:solidFill>
                  <a:srgbClr val="000000"/>
                </a:solidFill>
                <a:latin typeface="Aharoni" panose="02010803020104030203" pitchFamily="2" charset="-79"/>
                <a:ea typeface="Open Sans"/>
                <a:cs typeface="Aharoni" panose="02010803020104030203" pitchFamily="2" charset="-79"/>
                <a:sym typeface="Open Sans"/>
              </a:rPr>
              <a:t>90%</a:t>
            </a:r>
            <a:r>
              <a:rPr lang="en-US" sz="2500" dirty="0">
                <a:solidFill>
                  <a:srgbClr val="000000"/>
                </a:solidFill>
                <a:latin typeface="Aharoni" panose="02010803020104030203" pitchFamily="2" charset="-79"/>
                <a:ea typeface="Open Sans"/>
                <a:cs typeface="Aharoni" panose="02010803020104030203" pitchFamily="2" charset="-79"/>
                <a:sym typeface="Open Sans"/>
              </a:rPr>
              <a:t> missing values</a:t>
            </a:r>
          </a:p>
        </p:txBody>
      </p:sp>
      <p:sp>
        <p:nvSpPr>
          <p:cNvPr id="12" name="TextBox 12"/>
          <p:cNvSpPr txBox="1"/>
          <p:nvPr/>
        </p:nvSpPr>
        <p:spPr>
          <a:xfrm>
            <a:off x="9896361" y="870397"/>
            <a:ext cx="5590709" cy="461665"/>
          </a:xfrm>
          <a:prstGeom prst="rect">
            <a:avLst/>
          </a:prstGeom>
        </p:spPr>
        <p:txBody>
          <a:bodyPr wrap="square" lIns="0" tIns="0" rIns="0" bIns="0" rtlCol="0" anchor="t">
            <a:spAutoFit/>
          </a:bodyPr>
          <a:lstStyle/>
          <a:p>
            <a:pPr marL="0" lvl="0" indent="0" algn="ctr">
              <a:lnSpc>
                <a:spcPts val="3768"/>
              </a:lnSpc>
              <a:spcBef>
                <a:spcPct val="0"/>
              </a:spcBef>
            </a:pPr>
            <a:r>
              <a:rPr lang="en-US" sz="2500" dirty="0">
                <a:solidFill>
                  <a:srgbClr val="000000"/>
                </a:solidFill>
                <a:latin typeface="Aharoni" panose="02010803020104030203" pitchFamily="2" charset="-79"/>
                <a:ea typeface="Open Sans"/>
                <a:cs typeface="Aharoni" panose="02010803020104030203" pitchFamily="2" charset="-79"/>
                <a:sym typeface="Open Sans"/>
              </a:rPr>
              <a:t>Feature wise  missing percentage </a:t>
            </a:r>
          </a:p>
        </p:txBody>
      </p:sp>
      <p:pic>
        <p:nvPicPr>
          <p:cNvPr id="15" name="Picture 14">
            <a:extLst>
              <a:ext uri="{FF2B5EF4-FFF2-40B4-BE49-F238E27FC236}">
                <a16:creationId xmlns:a16="http://schemas.microsoft.com/office/drawing/2014/main" id="{34EF8102-0975-0ADD-8C4B-E2579CFC5C14}"/>
              </a:ext>
            </a:extLst>
          </p:cNvPr>
          <p:cNvPicPr>
            <a:picLocks noChangeAspect="1"/>
          </p:cNvPicPr>
          <p:nvPr/>
        </p:nvPicPr>
        <p:blipFill>
          <a:blip r:embed="rId3"/>
          <a:stretch>
            <a:fillRect/>
          </a:stretch>
        </p:blipFill>
        <p:spPr>
          <a:xfrm>
            <a:off x="1066800" y="3619500"/>
            <a:ext cx="6513274" cy="5035289"/>
          </a:xfrm>
          <a:prstGeom prst="rect">
            <a:avLst/>
          </a:prstGeom>
          <a:effectLst>
            <a:glow rad="228600">
              <a:schemeClr val="accent2">
                <a:lumMod val="40000"/>
                <a:lumOff val="60000"/>
                <a:alpha val="84000"/>
              </a:schemeClr>
            </a:glow>
          </a:effectLst>
        </p:spPr>
      </p:pic>
      <p:sp>
        <p:nvSpPr>
          <p:cNvPr id="16" name="TextBox 2">
            <a:extLst>
              <a:ext uri="{FF2B5EF4-FFF2-40B4-BE49-F238E27FC236}">
                <a16:creationId xmlns:a16="http://schemas.microsoft.com/office/drawing/2014/main" id="{2FD49490-B9A6-3DDC-71AE-41E635D4EC2C}"/>
              </a:ext>
            </a:extLst>
          </p:cNvPr>
          <p:cNvSpPr txBox="1"/>
          <p:nvPr/>
        </p:nvSpPr>
        <p:spPr>
          <a:xfrm>
            <a:off x="906230" y="524436"/>
            <a:ext cx="12506746" cy="1366721"/>
          </a:xfrm>
          <a:prstGeom prst="rect">
            <a:avLst/>
          </a:prstGeom>
        </p:spPr>
        <p:txBody>
          <a:bodyPr wrap="square" lIns="0" tIns="0" rIns="0" bIns="0" rtlCol="0" anchor="t">
            <a:spAutoFit/>
          </a:bodyPr>
          <a:lstStyle/>
          <a:p>
            <a:pP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Handling missing data</a:t>
            </a:r>
          </a:p>
        </p:txBody>
      </p:sp>
      <p:sp>
        <p:nvSpPr>
          <p:cNvPr id="2" name="TextBox 1">
            <a:extLst>
              <a:ext uri="{FF2B5EF4-FFF2-40B4-BE49-F238E27FC236}">
                <a16:creationId xmlns:a16="http://schemas.microsoft.com/office/drawing/2014/main" id="{1DF152BB-67D3-AB87-4915-2D440270095D}"/>
              </a:ext>
            </a:extLst>
          </p:cNvPr>
          <p:cNvSpPr txBox="1"/>
          <p:nvPr/>
        </p:nvSpPr>
        <p:spPr>
          <a:xfrm>
            <a:off x="906230" y="9257614"/>
            <a:ext cx="6158224" cy="400110"/>
          </a:xfrm>
          <a:prstGeom prst="rect">
            <a:avLst/>
          </a:prstGeom>
          <a:noFill/>
        </p:spPr>
        <p:txBody>
          <a:bodyPr wrap="none" rtlCol="0">
            <a:spAutoFit/>
          </a:bodyPr>
          <a:lstStyle/>
          <a:p>
            <a:r>
              <a:rPr lang="en-US" sz="2000" i="1" dirty="0"/>
              <a:t>* Please refer to Appendix page 31 for a data descriptions</a:t>
            </a:r>
            <a:endParaRPr lang="en-IN" sz="2000" i="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13" name="Freeform 13"/>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Freeform 14"/>
          <p:cNvSpPr/>
          <p:nvPr/>
        </p:nvSpPr>
        <p:spPr>
          <a:xfrm>
            <a:off x="-2243137"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3"/>
          <p:cNvSpPr txBox="1"/>
          <p:nvPr/>
        </p:nvSpPr>
        <p:spPr>
          <a:xfrm>
            <a:off x="1442537" y="2767185"/>
            <a:ext cx="7315199" cy="5340886"/>
          </a:xfrm>
          <a:prstGeom prst="rect">
            <a:avLst/>
          </a:prstGeom>
          <a:noFill/>
        </p:spPr>
        <p:txBody>
          <a:bodyPr wrap="square" lIns="0" tIns="0" rIns="0" bIns="0" rtlCol="0" anchor="t">
            <a:spAutoFit/>
          </a:bodyPr>
          <a:lstStyle/>
          <a:p>
            <a:pPr algn="ctr">
              <a:lnSpc>
                <a:spcPct val="150000"/>
              </a:lnSpc>
            </a:pPr>
            <a:r>
              <a:rPr lang="en-US" sz="8000" b="1" dirty="0">
                <a:solidFill>
                  <a:srgbClr val="000000"/>
                </a:solidFill>
                <a:latin typeface="Felix Titling" panose="04060505060202020A04" pitchFamily="82" charset="0"/>
                <a:ea typeface="Open Sans Bold"/>
                <a:cs typeface="Open Sans Bold"/>
                <a:sym typeface="Open Sans Bold"/>
              </a:rPr>
              <a:t>EXPLORATORY DATA ANALYSIS</a:t>
            </a:r>
            <a:endParaRPr lang="en-US" sz="9600" dirty="0">
              <a:solidFill>
                <a:srgbClr val="000000"/>
              </a:solidFill>
              <a:latin typeface="Open Sans Bold"/>
              <a:ea typeface="Open Sans Bold"/>
              <a:cs typeface="Open Sans Bold"/>
              <a:sym typeface="Open Sans Bold"/>
            </a:endParaRPr>
          </a:p>
        </p:txBody>
      </p:sp>
      <p:pic>
        <p:nvPicPr>
          <p:cNvPr id="1026" name="Picture 2" descr="Graphs and Charts">
            <a:extLst>
              <a:ext uri="{FF2B5EF4-FFF2-40B4-BE49-F238E27FC236}">
                <a16:creationId xmlns:a16="http://schemas.microsoft.com/office/drawing/2014/main" id="{E575E815-6DD7-4925-CB15-A957C22EA10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658" r="25898" b="14138"/>
          <a:stretch/>
        </p:blipFill>
        <p:spPr bwMode="auto">
          <a:xfrm>
            <a:off x="9753600" y="2303206"/>
            <a:ext cx="8153400" cy="6624441"/>
          </a:xfrm>
          <a:prstGeom prst="roundRect">
            <a:avLst>
              <a:gd name="adj" fmla="val 18225"/>
            </a:avLst>
          </a:prstGeom>
          <a:solidFill>
            <a:srgbClr val="FFFFFF">
              <a:shade val="85000"/>
            </a:srgbClr>
          </a:solidFill>
          <a:ln>
            <a:noFill/>
          </a:ln>
          <a:effectLst>
            <a:reflection blurRad="12700" stA="38000" endPos="28000" dist="5000" dir="5400000" sy="-100000" algn="bl" rotWithShape="0"/>
          </a:effectLst>
        </p:spPr>
      </p:pic>
      <p:grpSp>
        <p:nvGrpSpPr>
          <p:cNvPr id="3" name="Group 22">
            <a:extLst>
              <a:ext uri="{FF2B5EF4-FFF2-40B4-BE49-F238E27FC236}">
                <a16:creationId xmlns:a16="http://schemas.microsoft.com/office/drawing/2014/main" id="{030B26F4-A6AB-3B1E-D727-9572336CCB06}"/>
              </a:ext>
            </a:extLst>
          </p:cNvPr>
          <p:cNvGrpSpPr/>
          <p:nvPr/>
        </p:nvGrpSpPr>
        <p:grpSpPr>
          <a:xfrm>
            <a:off x="15859155" y="0"/>
            <a:ext cx="1562612" cy="1673225"/>
            <a:chOff x="0" y="0"/>
            <a:chExt cx="2083482" cy="2230967"/>
          </a:xfrm>
        </p:grpSpPr>
        <p:grpSp>
          <p:nvGrpSpPr>
            <p:cNvPr id="9" name="Group 23">
              <a:extLst>
                <a:ext uri="{FF2B5EF4-FFF2-40B4-BE49-F238E27FC236}">
                  <a16:creationId xmlns:a16="http://schemas.microsoft.com/office/drawing/2014/main" id="{B48A1731-8FFB-7427-002D-E89B4EE1C17A}"/>
                </a:ext>
              </a:extLst>
            </p:cNvPr>
            <p:cNvGrpSpPr/>
            <p:nvPr/>
          </p:nvGrpSpPr>
          <p:grpSpPr>
            <a:xfrm>
              <a:off x="75599" y="0"/>
              <a:ext cx="1932284" cy="2230967"/>
              <a:chOff x="0" y="0"/>
              <a:chExt cx="703982" cy="812800"/>
            </a:xfrm>
          </p:grpSpPr>
          <p:sp>
            <p:nvSpPr>
              <p:cNvPr id="11" name="Freeform 24">
                <a:extLst>
                  <a:ext uri="{FF2B5EF4-FFF2-40B4-BE49-F238E27FC236}">
                    <a16:creationId xmlns:a16="http://schemas.microsoft.com/office/drawing/2014/main" id="{FBDBEA4D-096C-AB77-786E-3C4F634EAA5B}"/>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2" name="TextBox 25">
                <a:extLst>
                  <a:ext uri="{FF2B5EF4-FFF2-40B4-BE49-F238E27FC236}">
                    <a16:creationId xmlns:a16="http://schemas.microsoft.com/office/drawing/2014/main" id="{907390D1-B261-0CC3-72C3-2E30E6BE7566}"/>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26">
              <a:extLst>
                <a:ext uri="{FF2B5EF4-FFF2-40B4-BE49-F238E27FC236}">
                  <a16:creationId xmlns:a16="http://schemas.microsoft.com/office/drawing/2014/main" id="{FB4A41C2-0FDB-6AE9-B6AC-FCB2B46D7716}"/>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13</a:t>
              </a:r>
            </a:p>
          </p:txBody>
        </p:sp>
      </p:grpSp>
    </p:spTree>
    <p:extLst>
      <p:ext uri="{BB962C8B-B14F-4D97-AF65-F5344CB8AC3E}">
        <p14:creationId xmlns:p14="http://schemas.microsoft.com/office/powerpoint/2010/main" val="2107138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533400" y="1525849"/>
            <a:ext cx="17373600" cy="8432965"/>
          </a:xfrm>
          <a:custGeom>
            <a:avLst/>
            <a:gdLst/>
            <a:ahLst/>
            <a:cxnLst/>
            <a:rect l="l" t="t" r="r" b="b"/>
            <a:pathLst>
              <a:path w="16121962" h="6569700">
                <a:moveTo>
                  <a:pt x="0" y="0"/>
                </a:moveTo>
                <a:lnTo>
                  <a:pt x="16121962" y="0"/>
                </a:lnTo>
                <a:lnTo>
                  <a:pt x="16121962" y="6569699"/>
                </a:lnTo>
                <a:lnTo>
                  <a:pt x="0" y="6569699"/>
                </a:lnTo>
                <a:lnTo>
                  <a:pt x="0" y="0"/>
                </a:lnTo>
                <a:close/>
              </a:path>
            </a:pathLst>
          </a:custGeom>
          <a:blipFill>
            <a:blip r:embed="rId2"/>
            <a:stretch>
              <a:fillRect/>
            </a:stretch>
          </a:blipFill>
          <a:effectLst>
            <a:glow rad="228600">
              <a:schemeClr val="accent2">
                <a:satMod val="175000"/>
                <a:alpha val="40000"/>
              </a:schemeClr>
            </a:glow>
          </a:effectLst>
        </p:spPr>
        <p:txBody>
          <a:bodyPr/>
          <a:lstStyle/>
          <a:p>
            <a:endParaRPr lang="en-US"/>
          </a:p>
        </p:txBody>
      </p:sp>
      <p:sp>
        <p:nvSpPr>
          <p:cNvPr id="4" name="TextBox 4"/>
          <p:cNvSpPr txBox="1"/>
          <p:nvPr/>
        </p:nvSpPr>
        <p:spPr>
          <a:xfrm>
            <a:off x="0" y="876300"/>
            <a:ext cx="18287999" cy="547266"/>
          </a:xfrm>
          <a:prstGeom prst="rect">
            <a:avLst/>
          </a:prstGeom>
        </p:spPr>
        <p:txBody>
          <a:bodyPr wrap="square" lIns="0" tIns="0" rIns="0" bIns="0" rtlCol="0" anchor="t">
            <a:spAutoFit/>
          </a:bodyPr>
          <a:lstStyle/>
          <a:p>
            <a:pPr algn="ctr">
              <a:lnSpc>
                <a:spcPts val="3508"/>
              </a:lnSpc>
            </a:pPr>
            <a:r>
              <a:rPr lang="en-IN" sz="7000" b="1" dirty="0">
                <a:solidFill>
                  <a:srgbClr val="000000"/>
                </a:solidFill>
                <a:latin typeface="Urdu Typesetting" panose="03020402040406030203" pitchFamily="66" charset="-78"/>
                <a:cs typeface="Urdu Typesetting" panose="03020402040406030203" pitchFamily="66" charset="-78"/>
                <a:sym typeface="Alatsi"/>
              </a:rPr>
              <a:t>Correlation Matrix</a:t>
            </a:r>
            <a:endParaRPr lang="en-US" sz="7000" b="1" dirty="0">
              <a:solidFill>
                <a:srgbClr val="000000"/>
              </a:solidFill>
              <a:latin typeface="Urdu Typesetting" panose="03020402040406030203" pitchFamily="66" charset="-78"/>
              <a:cs typeface="Urdu Typesetting" panose="03020402040406030203" pitchFamily="66" charset="-78"/>
              <a:sym typeface="Alatsi"/>
            </a:endParaRP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14</a:t>
              </a:r>
            </a:p>
          </p:txBody>
        </p:sp>
      </p:grpSp>
      <p:cxnSp>
        <p:nvCxnSpPr>
          <p:cNvPr id="10" name="Straight Arrow Connector 9">
            <a:extLst>
              <a:ext uri="{FF2B5EF4-FFF2-40B4-BE49-F238E27FC236}">
                <a16:creationId xmlns:a16="http://schemas.microsoft.com/office/drawing/2014/main" id="{362D897D-8FFC-69BC-6FC1-9B8ACF96AB45}"/>
              </a:ext>
            </a:extLst>
          </p:cNvPr>
          <p:cNvCxnSpPr/>
          <p:nvPr/>
        </p:nvCxnSpPr>
        <p:spPr>
          <a:xfrm>
            <a:off x="533400" y="4991100"/>
            <a:ext cx="990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AC7BBB5-8134-39CF-5526-973D9F37CEFF}"/>
              </a:ext>
            </a:extLst>
          </p:cNvPr>
          <p:cNvCxnSpPr>
            <a:cxnSpLocks/>
          </p:cNvCxnSpPr>
          <p:nvPr/>
        </p:nvCxnSpPr>
        <p:spPr>
          <a:xfrm flipV="1">
            <a:off x="4724400" y="8191500"/>
            <a:ext cx="0" cy="15129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FBB5A7A-36CC-5D64-3EFE-A99AA2444651}"/>
              </a:ext>
            </a:extLst>
          </p:cNvPr>
          <p:cNvCxnSpPr>
            <a:cxnSpLocks/>
          </p:cNvCxnSpPr>
          <p:nvPr/>
        </p:nvCxnSpPr>
        <p:spPr>
          <a:xfrm flipV="1">
            <a:off x="6858000" y="8191500"/>
            <a:ext cx="0" cy="15129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FBB9979-0469-2AC2-5C24-BA90EC89D313}"/>
              </a:ext>
            </a:extLst>
          </p:cNvPr>
          <p:cNvCxnSpPr>
            <a:cxnSpLocks/>
          </p:cNvCxnSpPr>
          <p:nvPr/>
        </p:nvCxnSpPr>
        <p:spPr>
          <a:xfrm flipV="1">
            <a:off x="11049000" y="8267700"/>
            <a:ext cx="0" cy="15129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9BCAE39-DDE8-5B25-EA99-1ED705DF0E46}"/>
              </a:ext>
            </a:extLst>
          </p:cNvPr>
          <p:cNvCxnSpPr>
            <a:cxnSpLocks/>
          </p:cNvCxnSpPr>
          <p:nvPr/>
        </p:nvCxnSpPr>
        <p:spPr>
          <a:xfrm flipV="1">
            <a:off x="12039600" y="8267700"/>
            <a:ext cx="0" cy="15129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8F1BDC47-265A-2EF1-E8AF-85F36569586C}"/>
              </a:ext>
            </a:extLst>
          </p:cNvPr>
          <p:cNvCxnSpPr>
            <a:cxnSpLocks/>
          </p:cNvCxnSpPr>
          <p:nvPr/>
        </p:nvCxnSpPr>
        <p:spPr>
          <a:xfrm flipV="1">
            <a:off x="10515600" y="8115300"/>
            <a:ext cx="0" cy="15129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4" name="TextBox 4"/>
          <p:cNvSpPr txBox="1"/>
          <p:nvPr/>
        </p:nvSpPr>
        <p:spPr>
          <a:xfrm>
            <a:off x="678619" y="769938"/>
            <a:ext cx="16352137" cy="2257028"/>
          </a:xfrm>
          <a:prstGeom prst="rect">
            <a:avLst/>
          </a:prstGeom>
        </p:spPr>
        <p:txBody>
          <a:bodyPr lIns="0" tIns="0" rIns="0" bIns="0" rtlCol="0" anchor="ctr">
            <a:spAutoFit/>
          </a:bodyPr>
          <a:lstStyle/>
          <a:p>
            <a:pPr algn="ctr">
              <a:lnSpc>
                <a:spcPts val="4989"/>
              </a:lnSpc>
            </a:pPr>
            <a:r>
              <a:rPr lang="en-US" sz="7000" b="1" dirty="0">
                <a:solidFill>
                  <a:srgbClr val="000000"/>
                </a:solidFill>
                <a:latin typeface="Urdu Typesetting" panose="03020402040406030203" pitchFamily="66" charset="-78"/>
                <a:cs typeface="Urdu Typesetting" panose="03020402040406030203" pitchFamily="66" charset="-78"/>
                <a:sym typeface="Alatsi"/>
              </a:rPr>
              <a:t>Bar plot</a:t>
            </a:r>
          </a:p>
          <a:p>
            <a:pPr algn="l">
              <a:lnSpc>
                <a:spcPts val="4180"/>
              </a:lnSpc>
            </a:pPr>
            <a:endParaRPr lang="en-US" sz="3600" dirty="0">
              <a:solidFill>
                <a:srgbClr val="000000"/>
              </a:solidFill>
              <a:latin typeface="Alatsi"/>
              <a:ea typeface="Alatsi"/>
              <a:cs typeface="Alatsi"/>
              <a:sym typeface="Alatsi"/>
            </a:endParaRPr>
          </a:p>
          <a:p>
            <a:pPr algn="l">
              <a:lnSpc>
                <a:spcPts val="4180"/>
              </a:lnSpc>
            </a:pPr>
            <a:r>
              <a:rPr lang="en-US" sz="3600" dirty="0">
                <a:solidFill>
                  <a:srgbClr val="000000"/>
                </a:solidFill>
                <a:latin typeface="Alatsi"/>
                <a:ea typeface="Alatsi"/>
                <a:cs typeface="Alatsi"/>
                <a:sym typeface="Alatsi"/>
              </a:rPr>
              <a:t>                                                                     </a:t>
            </a:r>
            <a:r>
              <a:rPr lang="en-US" sz="3600" b="1" dirty="0">
                <a:solidFill>
                  <a:srgbClr val="000000"/>
                </a:solidFill>
                <a:latin typeface="Aharoni" panose="02010803020104030203" pitchFamily="2" charset="-79"/>
                <a:ea typeface="Alatsi"/>
                <a:cs typeface="Aharoni" panose="02010803020104030203" pitchFamily="2" charset="-79"/>
                <a:sym typeface="Alatsi"/>
              </a:rPr>
              <a:t>Countries vs Population</a:t>
            </a:r>
          </a:p>
          <a:p>
            <a:pPr algn="l">
              <a:lnSpc>
                <a:spcPts val="4180"/>
              </a:lnSpc>
              <a:spcBef>
                <a:spcPct val="0"/>
              </a:spcBef>
            </a:pPr>
            <a:endParaRPr lang="en-US" sz="3600" dirty="0">
              <a:solidFill>
                <a:srgbClr val="000000"/>
              </a:solidFill>
              <a:latin typeface="Alatsi"/>
              <a:ea typeface="Alatsi"/>
              <a:cs typeface="Alatsi"/>
              <a:sym typeface="Alatsi"/>
            </a:endParaRP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15</a:t>
              </a:r>
            </a:p>
          </p:txBody>
        </p:sp>
      </p:grpSp>
      <p:sp>
        <p:nvSpPr>
          <p:cNvPr id="11" name="Freeform 27">
            <a:extLst>
              <a:ext uri="{FF2B5EF4-FFF2-40B4-BE49-F238E27FC236}">
                <a16:creationId xmlns:a16="http://schemas.microsoft.com/office/drawing/2014/main" id="{36935061-EA01-7D69-1C49-62ED3DB6C8AA}"/>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Freeform 28">
            <a:extLst>
              <a:ext uri="{FF2B5EF4-FFF2-40B4-BE49-F238E27FC236}">
                <a16:creationId xmlns:a16="http://schemas.microsoft.com/office/drawing/2014/main" id="{E2F96DB6-51F8-2BC7-0FB2-1B814E9F2DA6}"/>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1">
            <a:extLst>
              <a:ext uri="{FF2B5EF4-FFF2-40B4-BE49-F238E27FC236}">
                <a16:creationId xmlns:a16="http://schemas.microsoft.com/office/drawing/2014/main" id="{69370153-324C-94BD-EEFB-2B67837DFE7B}"/>
              </a:ext>
            </a:extLst>
          </p:cNvPr>
          <p:cNvSpPr txBox="1"/>
          <p:nvPr/>
        </p:nvSpPr>
        <p:spPr>
          <a:xfrm>
            <a:off x="2057400" y="2781300"/>
            <a:ext cx="5715000"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Bottom 20 Countries with lower Population</a:t>
            </a:r>
            <a:endParaRPr lang="en-IN" sz="2400" b="1" dirty="0">
              <a:latin typeface="Urdu Typesetting" panose="03020402040406030203" pitchFamily="66" charset="-78"/>
              <a:cs typeface="Urdu Typesetting" panose="03020402040406030203" pitchFamily="66" charset="-78"/>
            </a:endParaRPr>
          </a:p>
        </p:txBody>
      </p:sp>
      <p:sp>
        <p:nvSpPr>
          <p:cNvPr id="13" name="TextBox 12">
            <a:extLst>
              <a:ext uri="{FF2B5EF4-FFF2-40B4-BE49-F238E27FC236}">
                <a16:creationId xmlns:a16="http://schemas.microsoft.com/office/drawing/2014/main" id="{113A5EDB-EDE0-EA32-740B-5C7533C9F059}"/>
              </a:ext>
            </a:extLst>
          </p:cNvPr>
          <p:cNvSpPr txBox="1"/>
          <p:nvPr/>
        </p:nvSpPr>
        <p:spPr>
          <a:xfrm>
            <a:off x="11353800" y="2705100"/>
            <a:ext cx="6553200"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 Top 20 Countries with High Population (in M)</a:t>
            </a:r>
            <a:endParaRPr lang="en-IN" sz="2400" b="1" dirty="0">
              <a:latin typeface="Urdu Typesetting" panose="03020402040406030203" pitchFamily="66" charset="-78"/>
              <a:cs typeface="Urdu Typesetting" panose="03020402040406030203" pitchFamily="66" charset="-78"/>
            </a:endParaRPr>
          </a:p>
        </p:txBody>
      </p:sp>
      <p:grpSp>
        <p:nvGrpSpPr>
          <p:cNvPr id="15" name="Group 14">
            <a:extLst>
              <a:ext uri="{FF2B5EF4-FFF2-40B4-BE49-F238E27FC236}">
                <a16:creationId xmlns:a16="http://schemas.microsoft.com/office/drawing/2014/main" id="{CC1D1C89-2655-A97A-2AC9-8259D84D530E}"/>
              </a:ext>
            </a:extLst>
          </p:cNvPr>
          <p:cNvGrpSpPr/>
          <p:nvPr/>
        </p:nvGrpSpPr>
        <p:grpSpPr>
          <a:xfrm>
            <a:off x="9393484" y="3256336"/>
            <a:ext cx="8665916" cy="5962635"/>
            <a:chOff x="9393484" y="3256336"/>
            <a:chExt cx="8665916" cy="5962635"/>
          </a:xfrm>
        </p:grpSpPr>
        <p:pic>
          <p:nvPicPr>
            <p:cNvPr id="10" name="Picture 9">
              <a:extLst>
                <a:ext uri="{FF2B5EF4-FFF2-40B4-BE49-F238E27FC236}">
                  <a16:creationId xmlns:a16="http://schemas.microsoft.com/office/drawing/2014/main" id="{6140EFF4-8919-941C-72AF-A4C2496776D7}"/>
                </a:ext>
              </a:extLst>
            </p:cNvPr>
            <p:cNvPicPr>
              <a:picLocks noChangeAspect="1"/>
            </p:cNvPicPr>
            <p:nvPr/>
          </p:nvPicPr>
          <p:blipFill>
            <a:blip r:embed="rId4"/>
            <a:stretch>
              <a:fillRect/>
            </a:stretch>
          </p:blipFill>
          <p:spPr>
            <a:xfrm>
              <a:off x="9393484" y="3256336"/>
              <a:ext cx="8665916" cy="5962635"/>
            </a:xfrm>
            <a:prstGeom prst="rect">
              <a:avLst/>
            </a:prstGeom>
            <a:effectLst>
              <a:glow rad="228600">
                <a:schemeClr val="accent2">
                  <a:lumMod val="60000"/>
                  <a:lumOff val="40000"/>
                  <a:alpha val="40000"/>
                </a:schemeClr>
              </a:glow>
            </a:effectLst>
          </p:spPr>
        </p:pic>
        <p:sp>
          <p:nvSpPr>
            <p:cNvPr id="14" name="Rectangle 13">
              <a:extLst>
                <a:ext uri="{FF2B5EF4-FFF2-40B4-BE49-F238E27FC236}">
                  <a16:creationId xmlns:a16="http://schemas.microsoft.com/office/drawing/2014/main" id="{3201EC55-7C5A-71B5-0B38-537510E7C8B7}"/>
                </a:ext>
              </a:extLst>
            </p:cNvPr>
            <p:cNvSpPr/>
            <p:nvPr/>
          </p:nvSpPr>
          <p:spPr>
            <a:xfrm>
              <a:off x="11734800" y="3314700"/>
              <a:ext cx="4648200" cy="2371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7" name="Group 16">
            <a:extLst>
              <a:ext uri="{FF2B5EF4-FFF2-40B4-BE49-F238E27FC236}">
                <a16:creationId xmlns:a16="http://schemas.microsoft.com/office/drawing/2014/main" id="{16D6132B-2550-E149-E897-98ADDFCCB9C0}"/>
              </a:ext>
            </a:extLst>
          </p:cNvPr>
          <p:cNvGrpSpPr/>
          <p:nvPr/>
        </p:nvGrpSpPr>
        <p:grpSpPr>
          <a:xfrm>
            <a:off x="990600" y="3371262"/>
            <a:ext cx="7197043" cy="6122448"/>
            <a:chOff x="990600" y="3371262"/>
            <a:chExt cx="7197043" cy="6122448"/>
          </a:xfrm>
        </p:grpSpPr>
        <p:sp>
          <p:nvSpPr>
            <p:cNvPr id="3" name="Freeform 3"/>
            <p:cNvSpPr/>
            <p:nvPr/>
          </p:nvSpPr>
          <p:spPr>
            <a:xfrm>
              <a:off x="990600" y="3371262"/>
              <a:ext cx="7197043" cy="6122448"/>
            </a:xfrm>
            <a:custGeom>
              <a:avLst/>
              <a:gdLst/>
              <a:ahLst/>
              <a:cxnLst/>
              <a:rect l="l" t="t" r="r" b="b"/>
              <a:pathLst>
                <a:path w="6511243" h="6122448">
                  <a:moveTo>
                    <a:pt x="0" y="0"/>
                  </a:moveTo>
                  <a:lnTo>
                    <a:pt x="6511244" y="0"/>
                  </a:lnTo>
                  <a:lnTo>
                    <a:pt x="6511244" y="6122448"/>
                  </a:lnTo>
                  <a:lnTo>
                    <a:pt x="0" y="6122448"/>
                  </a:lnTo>
                  <a:lnTo>
                    <a:pt x="0" y="0"/>
                  </a:lnTo>
                  <a:close/>
                </a:path>
              </a:pathLst>
            </a:custGeom>
            <a:blipFill>
              <a:blip r:embed="rId5"/>
              <a:stretch>
                <a:fillRect l="-2066" r="-2066"/>
              </a:stretch>
            </a:blipFill>
            <a:effectLst>
              <a:glow rad="228600">
                <a:schemeClr val="accent2">
                  <a:lumMod val="60000"/>
                  <a:lumOff val="40000"/>
                  <a:alpha val="40000"/>
                </a:schemeClr>
              </a:glow>
            </a:effectLst>
          </p:spPr>
          <p:txBody>
            <a:bodyPr/>
            <a:lstStyle/>
            <a:p>
              <a:endParaRPr lang="en-US"/>
            </a:p>
          </p:txBody>
        </p:sp>
        <p:sp>
          <p:nvSpPr>
            <p:cNvPr id="16" name="Rectangle 15">
              <a:extLst>
                <a:ext uri="{FF2B5EF4-FFF2-40B4-BE49-F238E27FC236}">
                  <a16:creationId xmlns:a16="http://schemas.microsoft.com/office/drawing/2014/main" id="{1859D360-2AB2-7D9F-D4FE-80B9936ED17C}"/>
                </a:ext>
              </a:extLst>
            </p:cNvPr>
            <p:cNvSpPr/>
            <p:nvPr/>
          </p:nvSpPr>
          <p:spPr>
            <a:xfrm>
              <a:off x="2971800" y="3551825"/>
              <a:ext cx="4038600" cy="22007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4" name="TextBox 4"/>
          <p:cNvSpPr txBox="1"/>
          <p:nvPr/>
        </p:nvSpPr>
        <p:spPr>
          <a:xfrm>
            <a:off x="0" y="1292865"/>
            <a:ext cx="18287999" cy="538609"/>
          </a:xfrm>
          <a:prstGeom prst="rect">
            <a:avLst/>
          </a:prstGeom>
        </p:spPr>
        <p:txBody>
          <a:bodyPr wrap="square" lIns="0" tIns="0" rIns="0" bIns="0" rtlCol="0" anchor="ctr">
            <a:spAutoFit/>
          </a:bodyPr>
          <a:lstStyle/>
          <a:p>
            <a:pPr algn="ctr">
              <a:lnSpc>
                <a:spcPts val="4180"/>
              </a:lnSpc>
              <a:spcBef>
                <a:spcPct val="0"/>
              </a:spcBef>
            </a:pPr>
            <a:r>
              <a:rPr lang="en-US" sz="3600" b="1" dirty="0">
                <a:solidFill>
                  <a:srgbClr val="000000"/>
                </a:solidFill>
                <a:latin typeface="Aharoni" panose="02010803020104030203" pitchFamily="2" charset="-79"/>
                <a:cs typeface="Aharoni" panose="02010803020104030203" pitchFamily="2" charset="-79"/>
                <a:sym typeface="Alatsi"/>
              </a:rPr>
              <a:t>Countries  with Population Density</a:t>
            </a:r>
          </a:p>
        </p:txBody>
      </p:sp>
      <p:sp>
        <p:nvSpPr>
          <p:cNvPr id="5" name="Freeform 27">
            <a:extLst>
              <a:ext uri="{FF2B5EF4-FFF2-40B4-BE49-F238E27FC236}">
                <a16:creationId xmlns:a16="http://schemas.microsoft.com/office/drawing/2014/main" id="{AF0AFADC-8DB8-D075-CBF7-9440BF91E571}"/>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28">
            <a:extLst>
              <a:ext uri="{FF2B5EF4-FFF2-40B4-BE49-F238E27FC236}">
                <a16:creationId xmlns:a16="http://schemas.microsoft.com/office/drawing/2014/main" id="{99EEF824-3432-0BFC-F818-64809112D1F7}"/>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7" name="Group 5">
            <a:extLst>
              <a:ext uri="{FF2B5EF4-FFF2-40B4-BE49-F238E27FC236}">
                <a16:creationId xmlns:a16="http://schemas.microsoft.com/office/drawing/2014/main" id="{474A3439-FEA6-8A40-6EC5-53F4AD40428C}"/>
              </a:ext>
            </a:extLst>
          </p:cNvPr>
          <p:cNvGrpSpPr/>
          <p:nvPr/>
        </p:nvGrpSpPr>
        <p:grpSpPr>
          <a:xfrm>
            <a:off x="15859155" y="0"/>
            <a:ext cx="1562612" cy="1673225"/>
            <a:chOff x="0" y="0"/>
            <a:chExt cx="2083482" cy="2230967"/>
          </a:xfrm>
        </p:grpSpPr>
        <p:grpSp>
          <p:nvGrpSpPr>
            <p:cNvPr id="8" name="Group 6">
              <a:extLst>
                <a:ext uri="{FF2B5EF4-FFF2-40B4-BE49-F238E27FC236}">
                  <a16:creationId xmlns:a16="http://schemas.microsoft.com/office/drawing/2014/main" id="{0B1DF336-E6AB-211B-772E-4FDD564E6099}"/>
                </a:ext>
              </a:extLst>
            </p:cNvPr>
            <p:cNvGrpSpPr/>
            <p:nvPr/>
          </p:nvGrpSpPr>
          <p:grpSpPr>
            <a:xfrm>
              <a:off x="75599" y="0"/>
              <a:ext cx="1932284" cy="2230967"/>
              <a:chOff x="0" y="0"/>
              <a:chExt cx="703982" cy="812800"/>
            </a:xfrm>
          </p:grpSpPr>
          <p:sp>
            <p:nvSpPr>
              <p:cNvPr id="10" name="Freeform 7">
                <a:extLst>
                  <a:ext uri="{FF2B5EF4-FFF2-40B4-BE49-F238E27FC236}">
                    <a16:creationId xmlns:a16="http://schemas.microsoft.com/office/drawing/2014/main" id="{A87B351B-F899-5BE6-DBDC-D3CDB001CAB2}"/>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1" name="TextBox 8">
                <a:extLst>
                  <a:ext uri="{FF2B5EF4-FFF2-40B4-BE49-F238E27FC236}">
                    <a16:creationId xmlns:a16="http://schemas.microsoft.com/office/drawing/2014/main" id="{86DBA0D9-5582-AD99-E0D9-050D684F89F7}"/>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8FE3DA52-8B99-8493-0297-98A0C46A9AF4}"/>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16</a:t>
              </a:r>
            </a:p>
          </p:txBody>
        </p:sp>
      </p:grpSp>
      <p:sp>
        <p:nvSpPr>
          <p:cNvPr id="12" name="TextBox 11">
            <a:extLst>
              <a:ext uri="{FF2B5EF4-FFF2-40B4-BE49-F238E27FC236}">
                <a16:creationId xmlns:a16="http://schemas.microsoft.com/office/drawing/2014/main" id="{90D6A525-5FD4-0E1D-EBD9-42920E48931A}"/>
              </a:ext>
            </a:extLst>
          </p:cNvPr>
          <p:cNvSpPr txBox="1"/>
          <p:nvPr/>
        </p:nvSpPr>
        <p:spPr>
          <a:xfrm>
            <a:off x="2133600" y="2324100"/>
            <a:ext cx="6574885"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Top 20 Countries with Highest Population Density</a:t>
            </a:r>
            <a:endParaRPr lang="en-IN" sz="2400" b="1" dirty="0">
              <a:latin typeface="Urdu Typesetting" panose="03020402040406030203" pitchFamily="66" charset="-78"/>
              <a:cs typeface="Urdu Typesetting" panose="03020402040406030203" pitchFamily="66" charset="-78"/>
            </a:endParaRPr>
          </a:p>
        </p:txBody>
      </p:sp>
      <p:sp>
        <p:nvSpPr>
          <p:cNvPr id="13" name="TextBox 12">
            <a:extLst>
              <a:ext uri="{FF2B5EF4-FFF2-40B4-BE49-F238E27FC236}">
                <a16:creationId xmlns:a16="http://schemas.microsoft.com/office/drawing/2014/main" id="{5186EBDA-2EB1-D7D3-6AA3-5F68C2132FFE}"/>
              </a:ext>
            </a:extLst>
          </p:cNvPr>
          <p:cNvSpPr txBox="1"/>
          <p:nvPr/>
        </p:nvSpPr>
        <p:spPr>
          <a:xfrm>
            <a:off x="10021292" y="2358935"/>
            <a:ext cx="7315200"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Bottom 20 Countries with Lowest population Density</a:t>
            </a:r>
            <a:endParaRPr lang="en-IN" sz="2400" b="1" dirty="0">
              <a:latin typeface="Urdu Typesetting" panose="03020402040406030203" pitchFamily="66" charset="-78"/>
              <a:cs typeface="Urdu Typesetting" panose="03020402040406030203" pitchFamily="66" charset="-78"/>
            </a:endParaRPr>
          </a:p>
        </p:txBody>
      </p:sp>
      <p:grpSp>
        <p:nvGrpSpPr>
          <p:cNvPr id="16" name="Group 15">
            <a:extLst>
              <a:ext uri="{FF2B5EF4-FFF2-40B4-BE49-F238E27FC236}">
                <a16:creationId xmlns:a16="http://schemas.microsoft.com/office/drawing/2014/main" id="{41067551-8691-69DB-2222-965516AA3B6E}"/>
              </a:ext>
            </a:extLst>
          </p:cNvPr>
          <p:cNvGrpSpPr/>
          <p:nvPr/>
        </p:nvGrpSpPr>
        <p:grpSpPr>
          <a:xfrm>
            <a:off x="929400" y="3120244"/>
            <a:ext cx="16749000" cy="6290457"/>
            <a:chOff x="929400" y="3120244"/>
            <a:chExt cx="16749000" cy="6290457"/>
          </a:xfrm>
        </p:grpSpPr>
        <p:sp>
          <p:nvSpPr>
            <p:cNvPr id="2" name="Freeform 2"/>
            <p:cNvSpPr/>
            <p:nvPr/>
          </p:nvSpPr>
          <p:spPr>
            <a:xfrm>
              <a:off x="929400" y="3120244"/>
              <a:ext cx="7979315" cy="6290456"/>
            </a:xfrm>
            <a:custGeom>
              <a:avLst/>
              <a:gdLst/>
              <a:ahLst/>
              <a:cxnLst/>
              <a:rect l="l" t="t" r="r" b="b"/>
              <a:pathLst>
                <a:path w="7156115" h="6290456">
                  <a:moveTo>
                    <a:pt x="0" y="0"/>
                  </a:moveTo>
                  <a:lnTo>
                    <a:pt x="7156115" y="0"/>
                  </a:lnTo>
                  <a:lnTo>
                    <a:pt x="7156115" y="6290456"/>
                  </a:lnTo>
                  <a:lnTo>
                    <a:pt x="0" y="6290456"/>
                  </a:lnTo>
                  <a:lnTo>
                    <a:pt x="0" y="0"/>
                  </a:lnTo>
                  <a:close/>
                </a:path>
              </a:pathLst>
            </a:custGeom>
            <a:blipFill>
              <a:blip r:embed="rId4"/>
              <a:stretch>
                <a:fillRect/>
              </a:stretch>
            </a:blipFill>
            <a:effectLst>
              <a:glow rad="228600">
                <a:schemeClr val="accent2">
                  <a:lumMod val="60000"/>
                  <a:lumOff val="40000"/>
                  <a:alpha val="40000"/>
                </a:schemeClr>
              </a:glow>
            </a:effectLst>
          </p:spPr>
          <p:txBody>
            <a:bodyPr/>
            <a:lstStyle/>
            <a:p>
              <a:endParaRPr lang="en-US"/>
            </a:p>
          </p:txBody>
        </p:sp>
        <p:sp>
          <p:nvSpPr>
            <p:cNvPr id="3" name="Freeform 3"/>
            <p:cNvSpPr/>
            <p:nvPr/>
          </p:nvSpPr>
          <p:spPr>
            <a:xfrm>
              <a:off x="9699085" y="3120245"/>
              <a:ext cx="7979315" cy="6290456"/>
            </a:xfrm>
            <a:custGeom>
              <a:avLst/>
              <a:gdLst/>
              <a:ahLst/>
              <a:cxnLst/>
              <a:rect l="l" t="t" r="r" b="b"/>
              <a:pathLst>
                <a:path w="7162359" h="5962961">
                  <a:moveTo>
                    <a:pt x="0" y="0"/>
                  </a:moveTo>
                  <a:lnTo>
                    <a:pt x="7162358" y="0"/>
                  </a:lnTo>
                  <a:lnTo>
                    <a:pt x="7162358" y="5962962"/>
                  </a:lnTo>
                  <a:lnTo>
                    <a:pt x="0" y="5962962"/>
                  </a:lnTo>
                  <a:lnTo>
                    <a:pt x="0" y="0"/>
                  </a:lnTo>
                  <a:close/>
                </a:path>
              </a:pathLst>
            </a:custGeom>
            <a:blipFill>
              <a:blip r:embed="rId5"/>
              <a:stretch>
                <a:fillRect/>
              </a:stretch>
            </a:blipFill>
            <a:effectLst>
              <a:glow rad="228600">
                <a:schemeClr val="accent2">
                  <a:lumMod val="60000"/>
                  <a:lumOff val="40000"/>
                  <a:alpha val="40000"/>
                </a:schemeClr>
              </a:glow>
            </a:effectLst>
          </p:spPr>
          <p:txBody>
            <a:bodyPr/>
            <a:lstStyle/>
            <a:p>
              <a:endParaRPr lang="en-US"/>
            </a:p>
          </p:txBody>
        </p:sp>
        <p:sp>
          <p:nvSpPr>
            <p:cNvPr id="14" name="Rectangle 13">
              <a:extLst>
                <a:ext uri="{FF2B5EF4-FFF2-40B4-BE49-F238E27FC236}">
                  <a16:creationId xmlns:a16="http://schemas.microsoft.com/office/drawing/2014/main" id="{B709C889-6B7F-502C-8189-FF9328B138B6}"/>
                </a:ext>
              </a:extLst>
            </p:cNvPr>
            <p:cNvSpPr/>
            <p:nvPr/>
          </p:nvSpPr>
          <p:spPr>
            <a:xfrm>
              <a:off x="11261697" y="3162300"/>
              <a:ext cx="5197503" cy="1944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B70CFE56-AE4A-B3B1-C9C7-B2792C5070ED}"/>
                </a:ext>
              </a:extLst>
            </p:cNvPr>
            <p:cNvSpPr/>
            <p:nvPr/>
          </p:nvSpPr>
          <p:spPr>
            <a:xfrm>
              <a:off x="2743200" y="3272714"/>
              <a:ext cx="5029200" cy="19438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4" name="TextBox 4"/>
          <p:cNvSpPr txBox="1"/>
          <p:nvPr/>
        </p:nvSpPr>
        <p:spPr>
          <a:xfrm>
            <a:off x="0" y="1485900"/>
            <a:ext cx="18288000" cy="538609"/>
          </a:xfrm>
          <a:prstGeom prst="rect">
            <a:avLst/>
          </a:prstGeom>
        </p:spPr>
        <p:txBody>
          <a:bodyPr wrap="square" lIns="0" tIns="0" rIns="0" bIns="0" rtlCol="0" anchor="ctr">
            <a:spAutoFit/>
          </a:bodyPr>
          <a:lstStyle/>
          <a:p>
            <a:pPr algn="ctr">
              <a:lnSpc>
                <a:spcPts val="4180"/>
              </a:lnSpc>
              <a:spcBef>
                <a:spcPct val="0"/>
              </a:spcBef>
            </a:pPr>
            <a:r>
              <a:rPr lang="en-US" sz="3600" b="1" dirty="0">
                <a:solidFill>
                  <a:srgbClr val="000000"/>
                </a:solidFill>
                <a:latin typeface="Aharoni" panose="02010803020104030203" pitchFamily="2" charset="-79"/>
                <a:cs typeface="Aharoni" panose="02010803020104030203" pitchFamily="2" charset="-79"/>
                <a:sym typeface="Alatsi"/>
              </a:rPr>
              <a:t>Countries with GDP Per Capita</a:t>
            </a:r>
          </a:p>
        </p:txBody>
      </p:sp>
      <p:sp>
        <p:nvSpPr>
          <p:cNvPr id="6" name="Freeform 27">
            <a:extLst>
              <a:ext uri="{FF2B5EF4-FFF2-40B4-BE49-F238E27FC236}">
                <a16:creationId xmlns:a16="http://schemas.microsoft.com/office/drawing/2014/main" id="{4F93C0C0-EBC9-7C5F-7694-82E246DB4E3F}"/>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28">
            <a:extLst>
              <a:ext uri="{FF2B5EF4-FFF2-40B4-BE49-F238E27FC236}">
                <a16:creationId xmlns:a16="http://schemas.microsoft.com/office/drawing/2014/main" id="{5600E348-2ECB-75EE-9FFE-CA2DAE797045}"/>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5" name="Group 5">
            <a:extLst>
              <a:ext uri="{FF2B5EF4-FFF2-40B4-BE49-F238E27FC236}">
                <a16:creationId xmlns:a16="http://schemas.microsoft.com/office/drawing/2014/main" id="{97970DA7-209F-D8FE-6F93-8465D64DC747}"/>
              </a:ext>
            </a:extLst>
          </p:cNvPr>
          <p:cNvGrpSpPr/>
          <p:nvPr/>
        </p:nvGrpSpPr>
        <p:grpSpPr>
          <a:xfrm>
            <a:off x="15859155" y="0"/>
            <a:ext cx="1562612" cy="1673225"/>
            <a:chOff x="0" y="0"/>
            <a:chExt cx="2083482" cy="2230967"/>
          </a:xfrm>
        </p:grpSpPr>
        <p:grpSp>
          <p:nvGrpSpPr>
            <p:cNvPr id="8" name="Group 6">
              <a:extLst>
                <a:ext uri="{FF2B5EF4-FFF2-40B4-BE49-F238E27FC236}">
                  <a16:creationId xmlns:a16="http://schemas.microsoft.com/office/drawing/2014/main" id="{B98509FC-511E-62E5-1E11-8155438A9841}"/>
                </a:ext>
              </a:extLst>
            </p:cNvPr>
            <p:cNvGrpSpPr/>
            <p:nvPr/>
          </p:nvGrpSpPr>
          <p:grpSpPr>
            <a:xfrm>
              <a:off x="75599" y="0"/>
              <a:ext cx="1932284" cy="2230967"/>
              <a:chOff x="0" y="0"/>
              <a:chExt cx="703982" cy="812800"/>
            </a:xfrm>
          </p:grpSpPr>
          <p:sp>
            <p:nvSpPr>
              <p:cNvPr id="10" name="Freeform 7">
                <a:extLst>
                  <a:ext uri="{FF2B5EF4-FFF2-40B4-BE49-F238E27FC236}">
                    <a16:creationId xmlns:a16="http://schemas.microsoft.com/office/drawing/2014/main" id="{0925A3A0-5EC7-AC05-2A04-B6D40CB083E4}"/>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1" name="TextBox 8">
                <a:extLst>
                  <a:ext uri="{FF2B5EF4-FFF2-40B4-BE49-F238E27FC236}">
                    <a16:creationId xmlns:a16="http://schemas.microsoft.com/office/drawing/2014/main" id="{768ED0C4-28E2-CC01-DA7A-BAC594937153}"/>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A748D812-7E75-F0CC-D8EB-2C245D2ABE9B}"/>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17</a:t>
              </a:r>
            </a:p>
          </p:txBody>
        </p:sp>
      </p:grpSp>
      <p:sp>
        <p:nvSpPr>
          <p:cNvPr id="12" name="TextBox 11">
            <a:extLst>
              <a:ext uri="{FF2B5EF4-FFF2-40B4-BE49-F238E27FC236}">
                <a16:creationId xmlns:a16="http://schemas.microsoft.com/office/drawing/2014/main" id="{B8A592C8-57F0-EDED-D76F-78FE87CB7DF3}"/>
              </a:ext>
            </a:extLst>
          </p:cNvPr>
          <p:cNvSpPr txBox="1"/>
          <p:nvPr/>
        </p:nvSpPr>
        <p:spPr>
          <a:xfrm>
            <a:off x="2771676" y="2624435"/>
            <a:ext cx="5277048"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Top 20 Countries with GDP per capita</a:t>
            </a:r>
            <a:endParaRPr lang="en-IN" sz="2400" b="1" dirty="0">
              <a:latin typeface="Urdu Typesetting" panose="03020402040406030203" pitchFamily="66" charset="-78"/>
              <a:cs typeface="Urdu Typesetting" panose="03020402040406030203" pitchFamily="66" charset="-78"/>
            </a:endParaRPr>
          </a:p>
        </p:txBody>
      </p:sp>
      <p:sp>
        <p:nvSpPr>
          <p:cNvPr id="13" name="TextBox 12">
            <a:extLst>
              <a:ext uri="{FF2B5EF4-FFF2-40B4-BE49-F238E27FC236}">
                <a16:creationId xmlns:a16="http://schemas.microsoft.com/office/drawing/2014/main" id="{9A6ED7DD-6F9B-B901-D356-B5D21ED62F4F}"/>
              </a:ext>
            </a:extLst>
          </p:cNvPr>
          <p:cNvSpPr txBox="1"/>
          <p:nvPr/>
        </p:nvSpPr>
        <p:spPr>
          <a:xfrm>
            <a:off x="11049000" y="2619877"/>
            <a:ext cx="5698793"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Bottom 20 Countries with GDP per capita</a:t>
            </a:r>
            <a:endParaRPr lang="en-IN" sz="2400" b="1" dirty="0">
              <a:latin typeface="Urdu Typesetting" panose="03020402040406030203" pitchFamily="66" charset="-78"/>
              <a:cs typeface="Urdu Typesetting" panose="03020402040406030203" pitchFamily="66" charset="-78"/>
            </a:endParaRPr>
          </a:p>
        </p:txBody>
      </p:sp>
      <p:grpSp>
        <p:nvGrpSpPr>
          <p:cNvPr id="16" name="Group 15">
            <a:extLst>
              <a:ext uri="{FF2B5EF4-FFF2-40B4-BE49-F238E27FC236}">
                <a16:creationId xmlns:a16="http://schemas.microsoft.com/office/drawing/2014/main" id="{FE99BCEF-8FF6-C2FE-B114-67EAB1757A72}"/>
              </a:ext>
            </a:extLst>
          </p:cNvPr>
          <p:cNvGrpSpPr/>
          <p:nvPr/>
        </p:nvGrpSpPr>
        <p:grpSpPr>
          <a:xfrm>
            <a:off x="1278301" y="3238500"/>
            <a:ext cx="7272955" cy="5919654"/>
            <a:chOff x="1278301" y="3338646"/>
            <a:chExt cx="7272955" cy="5919654"/>
          </a:xfrm>
        </p:grpSpPr>
        <p:sp>
          <p:nvSpPr>
            <p:cNvPr id="2" name="Freeform 2"/>
            <p:cNvSpPr/>
            <p:nvPr/>
          </p:nvSpPr>
          <p:spPr>
            <a:xfrm>
              <a:off x="1278301" y="3338646"/>
              <a:ext cx="7272955" cy="5919654"/>
            </a:xfrm>
            <a:custGeom>
              <a:avLst/>
              <a:gdLst/>
              <a:ahLst/>
              <a:cxnLst/>
              <a:rect l="l" t="t" r="r" b="b"/>
              <a:pathLst>
                <a:path w="7272955" h="5919654">
                  <a:moveTo>
                    <a:pt x="0" y="0"/>
                  </a:moveTo>
                  <a:lnTo>
                    <a:pt x="7272955" y="0"/>
                  </a:lnTo>
                  <a:lnTo>
                    <a:pt x="7272955" y="5919654"/>
                  </a:lnTo>
                  <a:lnTo>
                    <a:pt x="0" y="5919654"/>
                  </a:lnTo>
                  <a:lnTo>
                    <a:pt x="0" y="0"/>
                  </a:lnTo>
                  <a:close/>
                </a:path>
              </a:pathLst>
            </a:custGeom>
            <a:blipFill>
              <a:blip r:embed="rId4"/>
              <a:stretch>
                <a:fillRect/>
              </a:stretch>
            </a:blipFill>
            <a:effectLst>
              <a:glow rad="228600">
                <a:schemeClr val="accent2">
                  <a:lumMod val="60000"/>
                  <a:lumOff val="40000"/>
                  <a:alpha val="40000"/>
                </a:schemeClr>
              </a:glow>
            </a:effectLst>
          </p:spPr>
          <p:txBody>
            <a:bodyPr/>
            <a:lstStyle/>
            <a:p>
              <a:endParaRPr lang="en-US"/>
            </a:p>
          </p:txBody>
        </p:sp>
        <p:sp>
          <p:nvSpPr>
            <p:cNvPr id="15" name="Rectangle 14">
              <a:extLst>
                <a:ext uri="{FF2B5EF4-FFF2-40B4-BE49-F238E27FC236}">
                  <a16:creationId xmlns:a16="http://schemas.microsoft.com/office/drawing/2014/main" id="{22490EA4-F229-E5A5-EDE3-D35649E3F190}"/>
                </a:ext>
              </a:extLst>
            </p:cNvPr>
            <p:cNvSpPr/>
            <p:nvPr/>
          </p:nvSpPr>
          <p:spPr>
            <a:xfrm>
              <a:off x="3429000" y="3619500"/>
              <a:ext cx="3962400" cy="21324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8" name="Group 17">
            <a:extLst>
              <a:ext uri="{FF2B5EF4-FFF2-40B4-BE49-F238E27FC236}">
                <a16:creationId xmlns:a16="http://schemas.microsoft.com/office/drawing/2014/main" id="{E8589E1D-E1D1-06F2-466F-90D2951BFFF2}"/>
              </a:ext>
            </a:extLst>
          </p:cNvPr>
          <p:cNvGrpSpPr/>
          <p:nvPr/>
        </p:nvGrpSpPr>
        <p:grpSpPr>
          <a:xfrm>
            <a:off x="9906000" y="3238500"/>
            <a:ext cx="7851037" cy="6055903"/>
            <a:chOff x="9906000" y="3238500"/>
            <a:chExt cx="7851037" cy="6055903"/>
          </a:xfrm>
        </p:grpSpPr>
        <p:sp>
          <p:nvSpPr>
            <p:cNvPr id="3" name="Freeform 3"/>
            <p:cNvSpPr/>
            <p:nvPr/>
          </p:nvSpPr>
          <p:spPr>
            <a:xfrm>
              <a:off x="9906000" y="3238500"/>
              <a:ext cx="7851037" cy="6055903"/>
            </a:xfrm>
            <a:custGeom>
              <a:avLst/>
              <a:gdLst/>
              <a:ahLst/>
              <a:cxnLst/>
              <a:rect l="l" t="t" r="r" b="b"/>
              <a:pathLst>
                <a:path w="6565711" h="6055903">
                  <a:moveTo>
                    <a:pt x="0" y="0"/>
                  </a:moveTo>
                  <a:lnTo>
                    <a:pt x="6565711" y="0"/>
                  </a:lnTo>
                  <a:lnTo>
                    <a:pt x="6565711" y="6055903"/>
                  </a:lnTo>
                  <a:lnTo>
                    <a:pt x="0" y="6055903"/>
                  </a:lnTo>
                  <a:lnTo>
                    <a:pt x="0" y="0"/>
                  </a:lnTo>
                  <a:close/>
                </a:path>
              </a:pathLst>
            </a:custGeom>
            <a:blipFill>
              <a:blip r:embed="rId5"/>
              <a:stretch>
                <a:fillRect/>
              </a:stretch>
            </a:blipFill>
            <a:effectLst>
              <a:glow rad="228600">
                <a:schemeClr val="accent2">
                  <a:lumMod val="60000"/>
                  <a:lumOff val="40000"/>
                  <a:alpha val="40000"/>
                </a:schemeClr>
              </a:glow>
            </a:effectLst>
          </p:spPr>
          <p:txBody>
            <a:bodyPr/>
            <a:lstStyle/>
            <a:p>
              <a:endParaRPr lang="en-IN" dirty="0"/>
            </a:p>
          </p:txBody>
        </p:sp>
        <p:sp>
          <p:nvSpPr>
            <p:cNvPr id="17" name="Rectangle 16">
              <a:extLst>
                <a:ext uri="{FF2B5EF4-FFF2-40B4-BE49-F238E27FC236}">
                  <a16:creationId xmlns:a16="http://schemas.microsoft.com/office/drawing/2014/main" id="{B6B6B9B4-F5D9-1709-6554-85C171D82EAB}"/>
                </a:ext>
              </a:extLst>
            </p:cNvPr>
            <p:cNvSpPr/>
            <p:nvPr/>
          </p:nvSpPr>
          <p:spPr>
            <a:xfrm>
              <a:off x="12098944" y="3352750"/>
              <a:ext cx="3979256" cy="1905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4" name="TextBox 4"/>
          <p:cNvSpPr txBox="1"/>
          <p:nvPr/>
        </p:nvSpPr>
        <p:spPr>
          <a:xfrm>
            <a:off x="0" y="1252582"/>
            <a:ext cx="18288000" cy="513602"/>
          </a:xfrm>
          <a:prstGeom prst="rect">
            <a:avLst/>
          </a:prstGeom>
        </p:spPr>
        <p:txBody>
          <a:bodyPr wrap="square" lIns="0" tIns="0" rIns="0" bIns="0" rtlCol="0" anchor="ctr">
            <a:spAutoFit/>
          </a:bodyPr>
          <a:lstStyle/>
          <a:p>
            <a:pPr algn="ctr">
              <a:lnSpc>
                <a:spcPts val="3920"/>
              </a:lnSpc>
              <a:spcBef>
                <a:spcPct val="0"/>
              </a:spcBef>
            </a:pPr>
            <a:r>
              <a:rPr lang="en-US" sz="3600" dirty="0">
                <a:solidFill>
                  <a:srgbClr val="000000"/>
                </a:solidFill>
                <a:latin typeface="Aharoni" panose="02010803020104030203" pitchFamily="2" charset="-79"/>
                <a:ea typeface="Alatsi"/>
                <a:cs typeface="Aharoni" panose="02010803020104030203" pitchFamily="2" charset="-79"/>
                <a:sym typeface="Alatsi"/>
              </a:rPr>
              <a:t>Country with Infant Mortality </a:t>
            </a:r>
          </a:p>
        </p:txBody>
      </p:sp>
      <p:grpSp>
        <p:nvGrpSpPr>
          <p:cNvPr id="2" name="Group 5">
            <a:extLst>
              <a:ext uri="{FF2B5EF4-FFF2-40B4-BE49-F238E27FC236}">
                <a16:creationId xmlns:a16="http://schemas.microsoft.com/office/drawing/2014/main" id="{0FA331E7-153F-0D71-66B3-42F1C847AF32}"/>
              </a:ext>
            </a:extLst>
          </p:cNvPr>
          <p:cNvGrpSpPr/>
          <p:nvPr/>
        </p:nvGrpSpPr>
        <p:grpSpPr>
          <a:xfrm>
            <a:off x="15859155" y="0"/>
            <a:ext cx="1562612" cy="1673225"/>
            <a:chOff x="0" y="0"/>
            <a:chExt cx="2083482" cy="2230967"/>
          </a:xfrm>
        </p:grpSpPr>
        <p:grpSp>
          <p:nvGrpSpPr>
            <p:cNvPr id="3" name="Group 6">
              <a:extLst>
                <a:ext uri="{FF2B5EF4-FFF2-40B4-BE49-F238E27FC236}">
                  <a16:creationId xmlns:a16="http://schemas.microsoft.com/office/drawing/2014/main" id="{F4F0539B-EA02-D697-56C5-3880458D1D47}"/>
                </a:ext>
              </a:extLst>
            </p:cNvPr>
            <p:cNvGrpSpPr/>
            <p:nvPr/>
          </p:nvGrpSpPr>
          <p:grpSpPr>
            <a:xfrm>
              <a:off x="75599" y="0"/>
              <a:ext cx="1932284" cy="2230967"/>
              <a:chOff x="0" y="0"/>
              <a:chExt cx="703982" cy="812800"/>
            </a:xfrm>
          </p:grpSpPr>
          <p:sp>
            <p:nvSpPr>
              <p:cNvPr id="7" name="Freeform 7">
                <a:extLst>
                  <a:ext uri="{FF2B5EF4-FFF2-40B4-BE49-F238E27FC236}">
                    <a16:creationId xmlns:a16="http://schemas.microsoft.com/office/drawing/2014/main" id="{4E325561-4B02-4F65-307F-8AC9C7CEDDE3}"/>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8" name="TextBox 8">
                <a:extLst>
                  <a:ext uri="{FF2B5EF4-FFF2-40B4-BE49-F238E27FC236}">
                    <a16:creationId xmlns:a16="http://schemas.microsoft.com/office/drawing/2014/main" id="{CBB1179B-0DF2-197E-8294-A742832D0893}"/>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9">
              <a:extLst>
                <a:ext uri="{FF2B5EF4-FFF2-40B4-BE49-F238E27FC236}">
                  <a16:creationId xmlns:a16="http://schemas.microsoft.com/office/drawing/2014/main" id="{BB875BDC-DB75-72D7-8C24-66501087DF85}"/>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18</a:t>
              </a:r>
            </a:p>
          </p:txBody>
        </p:sp>
      </p:grpSp>
      <p:sp>
        <p:nvSpPr>
          <p:cNvPr id="11" name="TextBox 10">
            <a:extLst>
              <a:ext uri="{FF2B5EF4-FFF2-40B4-BE49-F238E27FC236}">
                <a16:creationId xmlns:a16="http://schemas.microsoft.com/office/drawing/2014/main" id="{BB67F9C7-1288-A978-416B-47FBC19D1228}"/>
              </a:ext>
            </a:extLst>
          </p:cNvPr>
          <p:cNvSpPr txBox="1"/>
          <p:nvPr/>
        </p:nvSpPr>
        <p:spPr>
          <a:xfrm>
            <a:off x="11789315" y="1866900"/>
            <a:ext cx="5355685"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Bottom 20 Countries with lowest IMR</a:t>
            </a:r>
            <a:endParaRPr lang="en-IN" sz="2400" b="1" dirty="0">
              <a:latin typeface="Urdu Typesetting" panose="03020402040406030203" pitchFamily="66" charset="-78"/>
              <a:cs typeface="Urdu Typesetting" panose="03020402040406030203" pitchFamily="66" charset="-78"/>
            </a:endParaRPr>
          </a:p>
        </p:txBody>
      </p:sp>
      <p:grpSp>
        <p:nvGrpSpPr>
          <p:cNvPr id="15" name="Group 14">
            <a:extLst>
              <a:ext uri="{FF2B5EF4-FFF2-40B4-BE49-F238E27FC236}">
                <a16:creationId xmlns:a16="http://schemas.microsoft.com/office/drawing/2014/main" id="{117F4EF2-7AFF-9DAC-3FBC-6ECB76695656}"/>
              </a:ext>
            </a:extLst>
          </p:cNvPr>
          <p:cNvGrpSpPr/>
          <p:nvPr/>
        </p:nvGrpSpPr>
        <p:grpSpPr>
          <a:xfrm>
            <a:off x="1143000" y="2460522"/>
            <a:ext cx="8105775" cy="6915150"/>
            <a:chOff x="1143000" y="2460522"/>
            <a:chExt cx="8105775" cy="6915150"/>
          </a:xfrm>
        </p:grpSpPr>
        <p:pic>
          <p:nvPicPr>
            <p:cNvPr id="5" name="Picture 4">
              <a:extLst>
                <a:ext uri="{FF2B5EF4-FFF2-40B4-BE49-F238E27FC236}">
                  <a16:creationId xmlns:a16="http://schemas.microsoft.com/office/drawing/2014/main" id="{546B0C09-04BD-D284-0561-8FD568E96140}"/>
                </a:ext>
              </a:extLst>
            </p:cNvPr>
            <p:cNvPicPr>
              <a:picLocks noChangeAspect="1"/>
            </p:cNvPicPr>
            <p:nvPr/>
          </p:nvPicPr>
          <p:blipFill>
            <a:blip r:embed="rId2"/>
            <a:stretch>
              <a:fillRect/>
            </a:stretch>
          </p:blipFill>
          <p:spPr>
            <a:xfrm>
              <a:off x="1143000" y="2460522"/>
              <a:ext cx="8105775" cy="6915150"/>
            </a:xfrm>
            <a:prstGeom prst="rect">
              <a:avLst/>
            </a:prstGeom>
            <a:effectLst>
              <a:glow rad="228600">
                <a:schemeClr val="accent2">
                  <a:lumMod val="60000"/>
                  <a:lumOff val="40000"/>
                  <a:alpha val="40000"/>
                </a:schemeClr>
              </a:glow>
            </a:effectLst>
          </p:spPr>
        </p:pic>
        <p:sp>
          <p:nvSpPr>
            <p:cNvPr id="13" name="Rectangle 12">
              <a:extLst>
                <a:ext uri="{FF2B5EF4-FFF2-40B4-BE49-F238E27FC236}">
                  <a16:creationId xmlns:a16="http://schemas.microsoft.com/office/drawing/2014/main" id="{EB3B4901-C171-9D74-0EF3-8E14FD94A18B}"/>
                </a:ext>
              </a:extLst>
            </p:cNvPr>
            <p:cNvSpPr/>
            <p:nvPr/>
          </p:nvSpPr>
          <p:spPr>
            <a:xfrm>
              <a:off x="3124200" y="2488169"/>
              <a:ext cx="4953000" cy="2169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9" name="TextBox 8">
            <a:extLst>
              <a:ext uri="{FF2B5EF4-FFF2-40B4-BE49-F238E27FC236}">
                <a16:creationId xmlns:a16="http://schemas.microsoft.com/office/drawing/2014/main" id="{22272B48-72C5-7CFC-749A-658B023BE02D}"/>
              </a:ext>
            </a:extLst>
          </p:cNvPr>
          <p:cNvSpPr txBox="1"/>
          <p:nvPr/>
        </p:nvSpPr>
        <p:spPr>
          <a:xfrm>
            <a:off x="3124200" y="1938635"/>
            <a:ext cx="5355685" cy="461665"/>
          </a:xfrm>
          <a:prstGeom prst="rect">
            <a:avLst/>
          </a:prstGeom>
          <a:noFill/>
        </p:spPr>
        <p:txBody>
          <a:bodyPr wrap="square" rtlCol="0">
            <a:spAutoFit/>
          </a:bodyPr>
          <a:lstStyle/>
          <a:p>
            <a:r>
              <a:rPr lang="en-US" sz="2400" b="1" dirty="0">
                <a:latin typeface="Urdu Typesetting" panose="03020402040406030203" pitchFamily="66" charset="-78"/>
                <a:cs typeface="Urdu Typesetting" panose="03020402040406030203" pitchFamily="66" charset="-78"/>
              </a:rPr>
              <a:t>Top 20 Countries with Highest IMR</a:t>
            </a:r>
            <a:endParaRPr lang="en-IN" sz="2400" b="1" dirty="0">
              <a:latin typeface="Urdu Typesetting" panose="03020402040406030203" pitchFamily="66" charset="-78"/>
              <a:cs typeface="Urdu Typesetting" panose="03020402040406030203" pitchFamily="66" charset="-78"/>
            </a:endParaRPr>
          </a:p>
        </p:txBody>
      </p:sp>
      <p:grpSp>
        <p:nvGrpSpPr>
          <p:cNvPr id="17" name="Group 16">
            <a:extLst>
              <a:ext uri="{FF2B5EF4-FFF2-40B4-BE49-F238E27FC236}">
                <a16:creationId xmlns:a16="http://schemas.microsoft.com/office/drawing/2014/main" id="{790061FF-F2FE-E2E6-F973-3F68585D8F82}"/>
              </a:ext>
            </a:extLst>
          </p:cNvPr>
          <p:cNvGrpSpPr/>
          <p:nvPr/>
        </p:nvGrpSpPr>
        <p:grpSpPr>
          <a:xfrm>
            <a:off x="10591800" y="2460522"/>
            <a:ext cx="6959434" cy="6701677"/>
            <a:chOff x="10591800" y="2460522"/>
            <a:chExt cx="6959434" cy="6701677"/>
          </a:xfrm>
        </p:grpSpPr>
        <p:pic>
          <p:nvPicPr>
            <p:cNvPr id="1026" name="Picture 2">
              <a:extLst>
                <a:ext uri="{FF2B5EF4-FFF2-40B4-BE49-F238E27FC236}">
                  <a16:creationId xmlns:a16="http://schemas.microsoft.com/office/drawing/2014/main" id="{1DE60398-D5C5-1318-FC37-3FBB2FCA86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91800" y="2460522"/>
              <a:ext cx="6959434" cy="6701677"/>
            </a:xfrm>
            <a:prstGeom prst="rect">
              <a:avLst/>
            </a:prstGeom>
            <a:noFill/>
            <a:effectLst>
              <a:glow rad="228600">
                <a:schemeClr val="accent2">
                  <a:lumMod val="60000"/>
                  <a:lumOff val="40000"/>
                  <a:alpha val="40000"/>
                </a:schemeClr>
              </a:glow>
            </a:effectLst>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638FC43B-6216-1DE1-0E76-C24F1BA2966D}"/>
                </a:ext>
              </a:extLst>
            </p:cNvPr>
            <p:cNvSpPr/>
            <p:nvPr/>
          </p:nvSpPr>
          <p:spPr>
            <a:xfrm>
              <a:off x="11430000" y="2552699"/>
              <a:ext cx="5829300" cy="24266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9D19876-38EF-E044-9A6A-9A7D9227E536}"/>
              </a:ext>
            </a:extLst>
          </p:cNvPr>
          <p:cNvGrpSpPr/>
          <p:nvPr/>
        </p:nvGrpSpPr>
        <p:grpSpPr>
          <a:xfrm>
            <a:off x="1524000" y="1673225"/>
            <a:ext cx="14335154" cy="8330915"/>
            <a:chOff x="2895600" y="1684414"/>
            <a:chExt cx="10515996" cy="8330915"/>
          </a:xfrm>
        </p:grpSpPr>
        <p:sp>
          <p:nvSpPr>
            <p:cNvPr id="14" name="TextBox 13">
              <a:extLst>
                <a:ext uri="{FF2B5EF4-FFF2-40B4-BE49-F238E27FC236}">
                  <a16:creationId xmlns:a16="http://schemas.microsoft.com/office/drawing/2014/main" id="{9335A764-A162-C04B-E3EE-1DDC855AA5D2}"/>
                </a:ext>
              </a:extLst>
            </p:cNvPr>
            <p:cNvSpPr txBox="1"/>
            <p:nvPr/>
          </p:nvSpPr>
          <p:spPr>
            <a:xfrm>
              <a:off x="8458596" y="8240179"/>
              <a:ext cx="4953000" cy="1708160"/>
            </a:xfrm>
            <a:prstGeom prst="rect">
              <a:avLst/>
            </a:prstGeom>
            <a:noFill/>
          </p:spPr>
          <p:txBody>
            <a:bodyPr wrap="square" anchor="ctr">
              <a:spAutoFit/>
            </a:bodyPr>
            <a:lstStyle/>
            <a:p>
              <a:pPr algn="ctr"/>
              <a:r>
                <a:rPr lang="en-US" sz="3500" dirty="0">
                  <a:latin typeface="Urdu Typesetting" panose="03020402040406030203" pitchFamily="66" charset="-78"/>
                  <a:cs typeface="Urdu Typesetting" panose="03020402040406030203" pitchFamily="66" charset="-78"/>
                </a:rPr>
                <a:t>This indicates that in half of the countries, the infant mortality rate is 14 or lower.</a:t>
              </a:r>
              <a:endParaRPr lang="en-IN" sz="3500" dirty="0">
                <a:latin typeface="Urdu Typesetting" panose="03020402040406030203" pitchFamily="66" charset="-78"/>
                <a:cs typeface="Urdu Typesetting" panose="03020402040406030203" pitchFamily="66" charset="-78"/>
              </a:endParaRPr>
            </a:p>
          </p:txBody>
        </p:sp>
        <p:sp>
          <p:nvSpPr>
            <p:cNvPr id="16" name="TextBox 15">
              <a:extLst>
                <a:ext uri="{FF2B5EF4-FFF2-40B4-BE49-F238E27FC236}">
                  <a16:creationId xmlns:a16="http://schemas.microsoft.com/office/drawing/2014/main" id="{6B0BFC8E-2148-0F9B-7F31-691465BF54C9}"/>
                </a:ext>
              </a:extLst>
            </p:cNvPr>
            <p:cNvSpPr txBox="1"/>
            <p:nvPr/>
          </p:nvSpPr>
          <p:spPr>
            <a:xfrm>
              <a:off x="2895600" y="8307169"/>
              <a:ext cx="5410398" cy="1708160"/>
            </a:xfrm>
            <a:prstGeom prst="rect">
              <a:avLst/>
            </a:prstGeom>
            <a:noFill/>
          </p:spPr>
          <p:txBody>
            <a:bodyPr wrap="square">
              <a:spAutoFit/>
            </a:bodyPr>
            <a:lstStyle/>
            <a:p>
              <a:pPr algn="ctr"/>
              <a:r>
                <a:rPr lang="en-US" sz="3500" dirty="0">
                  <a:latin typeface="Urdu Typesetting" panose="03020402040406030203" pitchFamily="66" charset="-78"/>
                  <a:cs typeface="Urdu Typesetting" panose="03020402040406030203" pitchFamily="66" charset="-78"/>
                </a:rPr>
                <a:t>This means that in half of the countries, people spend 32% of their healthcare costs out of their own pockets.</a:t>
              </a:r>
              <a:endParaRPr lang="en-IN" sz="3500" dirty="0">
                <a:latin typeface="Urdu Typesetting" panose="03020402040406030203" pitchFamily="66" charset="-78"/>
                <a:cs typeface="Urdu Typesetting" panose="03020402040406030203" pitchFamily="66" charset="-78"/>
              </a:endParaRPr>
            </a:p>
          </p:txBody>
        </p:sp>
        <p:grpSp>
          <p:nvGrpSpPr>
            <p:cNvPr id="17" name="Group 16">
              <a:extLst>
                <a:ext uri="{FF2B5EF4-FFF2-40B4-BE49-F238E27FC236}">
                  <a16:creationId xmlns:a16="http://schemas.microsoft.com/office/drawing/2014/main" id="{1558D334-84EB-D142-B63F-B47097F8FEBB}"/>
                </a:ext>
              </a:extLst>
            </p:cNvPr>
            <p:cNvGrpSpPr/>
            <p:nvPr/>
          </p:nvGrpSpPr>
          <p:grpSpPr>
            <a:xfrm>
              <a:off x="2895600" y="1684414"/>
              <a:ext cx="10287000" cy="6430886"/>
              <a:chOff x="2895600" y="1684414"/>
              <a:chExt cx="10287000" cy="6430886"/>
            </a:xfrm>
          </p:grpSpPr>
          <p:pic>
            <p:nvPicPr>
              <p:cNvPr id="5124" name="Picture 4">
                <a:extLst>
                  <a:ext uri="{FF2B5EF4-FFF2-40B4-BE49-F238E27FC236}">
                    <a16:creationId xmlns:a16="http://schemas.microsoft.com/office/drawing/2014/main" id="{71C449A0-8949-91D9-F789-40A3FB0D39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1684414"/>
                <a:ext cx="10287000" cy="6430886"/>
              </a:xfrm>
              <a:prstGeom prst="rect">
                <a:avLst/>
              </a:prstGeom>
              <a:noFill/>
              <a:effectLst>
                <a:glow rad="228600">
                  <a:schemeClr val="accent2">
                    <a:lumMod val="60000"/>
                    <a:lumOff val="40000"/>
                    <a:alpha val="40000"/>
                  </a:schemeClr>
                </a:glow>
              </a:effectLst>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0A27A81-9338-9EDA-4A07-0929B2DB11A2}"/>
                  </a:ext>
                </a:extLst>
              </p:cNvPr>
              <p:cNvSpPr txBox="1"/>
              <p:nvPr/>
            </p:nvSpPr>
            <p:spPr>
              <a:xfrm>
                <a:off x="4800600" y="1726168"/>
                <a:ext cx="7220246" cy="369332"/>
              </a:xfrm>
              <a:prstGeom prst="rect">
                <a:avLst/>
              </a:prstGeom>
              <a:solidFill>
                <a:schemeClr val="bg1"/>
              </a:solidFill>
            </p:spPr>
            <p:txBody>
              <a:bodyPr wrap="none" rtlCol="0" anchor="ctr">
                <a:spAutoFit/>
              </a:bodyPr>
              <a:lstStyle/>
              <a:p>
                <a:r>
                  <a:rPr lang="en-US" dirty="0"/>
                  <a:t>                                                                                                                                      </a:t>
                </a:r>
                <a:endParaRPr lang="en-IN" dirty="0"/>
              </a:p>
            </p:txBody>
          </p:sp>
        </p:grpSp>
      </p:grpSp>
      <p:sp>
        <p:nvSpPr>
          <p:cNvPr id="4" name="TextBox 4"/>
          <p:cNvSpPr txBox="1"/>
          <p:nvPr/>
        </p:nvSpPr>
        <p:spPr>
          <a:xfrm>
            <a:off x="0" y="483141"/>
            <a:ext cx="18288000" cy="967573"/>
          </a:xfrm>
          <a:prstGeom prst="rect">
            <a:avLst/>
          </a:prstGeom>
        </p:spPr>
        <p:txBody>
          <a:bodyPr wrap="square" lIns="0" tIns="0" rIns="0" bIns="0" rtlCol="0" anchor="t">
            <a:spAutoFit/>
          </a:bodyPr>
          <a:lstStyle/>
          <a:p>
            <a:pPr algn="ctr">
              <a:lnSpc>
                <a:spcPts val="3920"/>
              </a:lnSpc>
            </a:pPr>
            <a:r>
              <a:rPr lang="en-US" sz="7000" b="1" dirty="0">
                <a:solidFill>
                  <a:srgbClr val="000000"/>
                </a:solidFill>
                <a:latin typeface="Urdu Typesetting" panose="03020402040406030203" pitchFamily="66" charset="-78"/>
                <a:cs typeface="Urdu Typesetting" panose="03020402040406030203" pitchFamily="66" charset="-78"/>
                <a:sym typeface="Alatsi"/>
              </a:rPr>
              <a:t>Box Plot </a:t>
            </a:r>
          </a:p>
          <a:p>
            <a:pPr algn="ctr">
              <a:lnSpc>
                <a:spcPts val="3920"/>
              </a:lnSpc>
            </a:pPr>
            <a:r>
              <a:rPr lang="en-US" sz="2400" b="1" dirty="0">
                <a:latin typeface="Aharoni" panose="02010803020104030203" pitchFamily="2" charset="-79"/>
                <a:cs typeface="Aharoni" panose="02010803020104030203" pitchFamily="2" charset="-79"/>
                <a:sym typeface="Alatsi"/>
              </a:rPr>
              <a:t>Health Expenditure and Infant Mortality Rate</a:t>
            </a:r>
          </a:p>
        </p:txBody>
      </p:sp>
      <p:sp>
        <p:nvSpPr>
          <p:cNvPr id="2" name="TextBox 1">
            <a:extLst>
              <a:ext uri="{FF2B5EF4-FFF2-40B4-BE49-F238E27FC236}">
                <a16:creationId xmlns:a16="http://schemas.microsoft.com/office/drawing/2014/main" id="{D6812ED6-D982-145E-2A48-23B4D552D275}"/>
              </a:ext>
            </a:extLst>
          </p:cNvPr>
          <p:cNvSpPr txBox="1"/>
          <p:nvPr/>
        </p:nvSpPr>
        <p:spPr>
          <a:xfrm>
            <a:off x="11087496" y="6362700"/>
            <a:ext cx="418704" cy="369332"/>
          </a:xfrm>
          <a:prstGeom prst="rect">
            <a:avLst/>
          </a:prstGeom>
          <a:noFill/>
        </p:spPr>
        <p:txBody>
          <a:bodyPr wrap="none" rtlCol="0">
            <a:spAutoFit/>
          </a:bodyPr>
          <a:lstStyle/>
          <a:p>
            <a:r>
              <a:rPr lang="en-US" dirty="0"/>
              <a:t>14</a:t>
            </a:r>
          </a:p>
        </p:txBody>
      </p:sp>
      <p:sp>
        <p:nvSpPr>
          <p:cNvPr id="3" name="TextBox 2">
            <a:extLst>
              <a:ext uri="{FF2B5EF4-FFF2-40B4-BE49-F238E27FC236}">
                <a16:creationId xmlns:a16="http://schemas.microsoft.com/office/drawing/2014/main" id="{8450050C-D2AA-C42C-BD69-FF5D66020EDA}"/>
              </a:ext>
            </a:extLst>
          </p:cNvPr>
          <p:cNvSpPr txBox="1"/>
          <p:nvPr/>
        </p:nvSpPr>
        <p:spPr>
          <a:xfrm>
            <a:off x="6515496" y="5295900"/>
            <a:ext cx="418704" cy="369332"/>
          </a:xfrm>
          <a:prstGeom prst="rect">
            <a:avLst/>
          </a:prstGeom>
          <a:noFill/>
        </p:spPr>
        <p:txBody>
          <a:bodyPr wrap="none" rtlCol="0">
            <a:spAutoFit/>
          </a:bodyPr>
          <a:lstStyle/>
          <a:p>
            <a:r>
              <a:rPr lang="en-US" dirty="0"/>
              <a:t>32</a:t>
            </a:r>
          </a:p>
        </p:txBody>
      </p:sp>
      <p:sp>
        <p:nvSpPr>
          <p:cNvPr id="6" name="TextBox 5">
            <a:extLst>
              <a:ext uri="{FF2B5EF4-FFF2-40B4-BE49-F238E27FC236}">
                <a16:creationId xmlns:a16="http://schemas.microsoft.com/office/drawing/2014/main" id="{7F6021C0-0CA8-BEB9-FA93-76959AC22902}"/>
              </a:ext>
            </a:extLst>
          </p:cNvPr>
          <p:cNvSpPr txBox="1"/>
          <p:nvPr/>
        </p:nvSpPr>
        <p:spPr>
          <a:xfrm>
            <a:off x="11239896" y="2095500"/>
            <a:ext cx="418704" cy="369332"/>
          </a:xfrm>
          <a:prstGeom prst="rect">
            <a:avLst/>
          </a:prstGeom>
          <a:noFill/>
        </p:spPr>
        <p:txBody>
          <a:bodyPr wrap="none" rtlCol="0">
            <a:spAutoFit/>
          </a:bodyPr>
          <a:lstStyle/>
          <a:p>
            <a:r>
              <a:rPr lang="en-US" dirty="0"/>
              <a:t>84</a:t>
            </a:r>
          </a:p>
        </p:txBody>
      </p:sp>
      <p:sp>
        <p:nvSpPr>
          <p:cNvPr id="7" name="TextBox 6">
            <a:extLst>
              <a:ext uri="{FF2B5EF4-FFF2-40B4-BE49-F238E27FC236}">
                <a16:creationId xmlns:a16="http://schemas.microsoft.com/office/drawing/2014/main" id="{00B031D6-DCE5-D8C9-DEB8-29C3FC986214}"/>
              </a:ext>
            </a:extLst>
          </p:cNvPr>
          <p:cNvSpPr txBox="1"/>
          <p:nvPr/>
        </p:nvSpPr>
        <p:spPr>
          <a:xfrm>
            <a:off x="6210696" y="2324100"/>
            <a:ext cx="418704" cy="369332"/>
          </a:xfrm>
          <a:prstGeom prst="rect">
            <a:avLst/>
          </a:prstGeom>
          <a:noFill/>
        </p:spPr>
        <p:txBody>
          <a:bodyPr wrap="none" rtlCol="0">
            <a:spAutoFit/>
          </a:bodyPr>
          <a:lstStyle/>
          <a:p>
            <a:r>
              <a:rPr lang="en-US" dirty="0"/>
              <a:t>81</a:t>
            </a:r>
          </a:p>
        </p:txBody>
      </p:sp>
      <p:grpSp>
        <p:nvGrpSpPr>
          <p:cNvPr id="5" name="Group 5">
            <a:extLst>
              <a:ext uri="{FF2B5EF4-FFF2-40B4-BE49-F238E27FC236}">
                <a16:creationId xmlns:a16="http://schemas.microsoft.com/office/drawing/2014/main" id="{F10AB30F-F185-210B-02F1-3847A76866B8}"/>
              </a:ext>
            </a:extLst>
          </p:cNvPr>
          <p:cNvGrpSpPr/>
          <p:nvPr/>
        </p:nvGrpSpPr>
        <p:grpSpPr>
          <a:xfrm>
            <a:off x="15859155" y="0"/>
            <a:ext cx="1562612" cy="1673225"/>
            <a:chOff x="0" y="0"/>
            <a:chExt cx="2083482" cy="2230967"/>
          </a:xfrm>
        </p:grpSpPr>
        <p:grpSp>
          <p:nvGrpSpPr>
            <p:cNvPr id="8" name="Group 6">
              <a:extLst>
                <a:ext uri="{FF2B5EF4-FFF2-40B4-BE49-F238E27FC236}">
                  <a16:creationId xmlns:a16="http://schemas.microsoft.com/office/drawing/2014/main" id="{8173188E-0FE9-425D-1E66-E2D0E23B2EFA}"/>
                </a:ext>
              </a:extLst>
            </p:cNvPr>
            <p:cNvGrpSpPr/>
            <p:nvPr/>
          </p:nvGrpSpPr>
          <p:grpSpPr>
            <a:xfrm>
              <a:off x="75599" y="0"/>
              <a:ext cx="1932284" cy="2230967"/>
              <a:chOff x="0" y="0"/>
              <a:chExt cx="703982" cy="812800"/>
            </a:xfrm>
          </p:grpSpPr>
          <p:sp>
            <p:nvSpPr>
              <p:cNvPr id="10" name="Freeform 7">
                <a:extLst>
                  <a:ext uri="{FF2B5EF4-FFF2-40B4-BE49-F238E27FC236}">
                    <a16:creationId xmlns:a16="http://schemas.microsoft.com/office/drawing/2014/main" id="{34E3AFF5-C7AB-E571-4BDF-7116F806D2E6}"/>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1" name="TextBox 8">
                <a:extLst>
                  <a:ext uri="{FF2B5EF4-FFF2-40B4-BE49-F238E27FC236}">
                    <a16:creationId xmlns:a16="http://schemas.microsoft.com/office/drawing/2014/main" id="{75896CDD-2A35-124D-F98D-4CF415A8FCA8}"/>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41922DA8-7296-7A64-5B95-2E81E1923160}"/>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19</a:t>
              </a:r>
            </a:p>
          </p:txBody>
        </p:sp>
      </p:grpSp>
    </p:spTree>
    <p:extLst>
      <p:ext uri="{BB962C8B-B14F-4D97-AF65-F5344CB8AC3E}">
        <p14:creationId xmlns:p14="http://schemas.microsoft.com/office/powerpoint/2010/main" val="3014535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TextBox 7"/>
          <p:cNvSpPr txBox="1"/>
          <p:nvPr/>
        </p:nvSpPr>
        <p:spPr>
          <a:xfrm>
            <a:off x="2553980" y="866775"/>
            <a:ext cx="13180039" cy="856966"/>
          </a:xfrm>
          <a:prstGeom prst="rect">
            <a:avLst/>
          </a:prstGeom>
        </p:spPr>
        <p:txBody>
          <a:bodyPr lIns="0" tIns="0" rIns="0" bIns="0" rtlCol="0" anchor="t">
            <a:spAutoFit/>
          </a:bodyPr>
          <a:lstStyle/>
          <a:p>
            <a:pPr algn="ct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ABSTRACT</a:t>
            </a:r>
          </a:p>
        </p:txBody>
      </p:sp>
      <p:grpSp>
        <p:nvGrpSpPr>
          <p:cNvPr id="8" name="Group 8"/>
          <p:cNvGrpSpPr/>
          <p:nvPr/>
        </p:nvGrpSpPr>
        <p:grpSpPr>
          <a:xfrm>
            <a:off x="15859155" y="0"/>
            <a:ext cx="1562612" cy="1673225"/>
            <a:chOff x="0" y="0"/>
            <a:chExt cx="2083482" cy="2230967"/>
          </a:xfrm>
        </p:grpSpPr>
        <p:grpSp>
          <p:nvGrpSpPr>
            <p:cNvPr id="9" name="Group 9"/>
            <p:cNvGrpSpPr/>
            <p:nvPr/>
          </p:nvGrpSpPr>
          <p:grpSpPr>
            <a:xfrm>
              <a:off x="75599" y="0"/>
              <a:ext cx="1932284" cy="2230967"/>
              <a:chOff x="0" y="0"/>
              <a:chExt cx="703982" cy="812800"/>
            </a:xfrm>
          </p:grpSpPr>
          <p:sp>
            <p:nvSpPr>
              <p:cNvPr id="10" name="Freeform 10"/>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1" name="TextBox 11"/>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a:t>
              </a:r>
            </a:p>
          </p:txBody>
        </p:sp>
      </p:grpSp>
      <p:sp>
        <p:nvSpPr>
          <p:cNvPr id="13" name="Freeform 13"/>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TextBox 14"/>
          <p:cNvSpPr txBox="1"/>
          <p:nvPr/>
        </p:nvSpPr>
        <p:spPr>
          <a:xfrm>
            <a:off x="2543460" y="3022633"/>
            <a:ext cx="14097000" cy="3287888"/>
          </a:xfrm>
          <a:prstGeom prst="rect">
            <a:avLst/>
          </a:prstGeom>
        </p:spPr>
        <p:txBody>
          <a:bodyPr wrap="square" lIns="0" tIns="0" rIns="0" bIns="0" rtlCol="0" anchor="t">
            <a:spAutoFit/>
          </a:bodyPr>
          <a:lstStyle/>
          <a:p>
            <a:pPr marL="399414" lvl="1" algn="l">
              <a:lnSpc>
                <a:spcPts val="5179"/>
              </a:lnSpc>
            </a:pPr>
            <a:r>
              <a:rPr lang="en-US" sz="4000" dirty="0">
                <a:latin typeface="Urdu Typesetting" panose="03020402040406030203" pitchFamily="66" charset="-78"/>
                <a:cs typeface="Urdu Typesetting" panose="03020402040406030203" pitchFamily="66" charset="-78"/>
              </a:rPr>
              <a:t>This study explores various machine learning models to predict infant mortality rates across different countries. </a:t>
            </a:r>
          </a:p>
          <a:p>
            <a:pPr marL="399414" lvl="1" algn="l">
              <a:lnSpc>
                <a:spcPts val="5179"/>
              </a:lnSpc>
            </a:pPr>
            <a:endParaRPr lang="en-US" sz="4000" dirty="0">
              <a:latin typeface="Urdu Typesetting" panose="03020402040406030203" pitchFamily="66" charset="-78"/>
              <a:cs typeface="Urdu Typesetting" panose="03020402040406030203" pitchFamily="66" charset="-78"/>
            </a:endParaRPr>
          </a:p>
          <a:p>
            <a:pPr marL="399414" lvl="1" algn="l">
              <a:lnSpc>
                <a:spcPts val="5179"/>
              </a:lnSpc>
            </a:pPr>
            <a:r>
              <a:rPr lang="en-US" sz="4000" dirty="0">
                <a:latin typeface="Urdu Typesetting" panose="03020402040406030203" pitchFamily="66" charset="-78"/>
                <a:cs typeface="Urdu Typesetting" panose="03020402040406030203" pitchFamily="66" charset="-78"/>
              </a:rPr>
              <a:t>We evaluate multiple algorithms, including linear regression, random forests, support vector machines and more.</a:t>
            </a:r>
            <a:endParaRPr lang="en-US" sz="3699"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Tree>
    <p:extLst>
      <p:ext uri="{BB962C8B-B14F-4D97-AF65-F5344CB8AC3E}">
        <p14:creationId xmlns:p14="http://schemas.microsoft.com/office/powerpoint/2010/main" val="1538459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4" name="TextBox 4"/>
          <p:cNvSpPr txBox="1"/>
          <p:nvPr/>
        </p:nvSpPr>
        <p:spPr>
          <a:xfrm>
            <a:off x="152400" y="7922625"/>
            <a:ext cx="8511018" cy="1143070"/>
          </a:xfrm>
          <a:prstGeom prst="rect">
            <a:avLst/>
          </a:prstGeom>
        </p:spPr>
        <p:txBody>
          <a:bodyPr lIns="0" tIns="0" rIns="0" bIns="0" rtlCol="0" anchor="t">
            <a:spAutoFit/>
          </a:bodyPr>
          <a:lstStyle/>
          <a:p>
            <a:pPr algn="ctr">
              <a:lnSpc>
                <a:spcPts val="2878"/>
              </a:lnSpc>
            </a:pP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Most of the countries have less than $50,000 GDP per capita </a:t>
            </a:r>
          </a:p>
          <a:p>
            <a:pPr algn="ctr">
              <a:lnSpc>
                <a:spcPts val="2878"/>
              </a:lnSpc>
              <a:spcBef>
                <a:spcPct val="0"/>
              </a:spcBef>
            </a:pP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having Infant mortality is </a:t>
            </a:r>
            <a:r>
              <a:rPr lang="en-US" sz="3500" dirty="0" err="1">
                <a:solidFill>
                  <a:srgbClr val="000000"/>
                </a:solidFill>
                <a:latin typeface="Urdu Typesetting" panose="03020402040406030203" pitchFamily="66" charset="-78"/>
                <a:ea typeface="Alatsi"/>
                <a:cs typeface="Urdu Typesetting" panose="03020402040406030203" pitchFamily="66" charset="-78"/>
                <a:sym typeface="Alatsi"/>
              </a:rPr>
              <a:t>upto</a:t>
            </a: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 80 years.</a:t>
            </a:r>
          </a:p>
        </p:txBody>
      </p:sp>
      <p:sp>
        <p:nvSpPr>
          <p:cNvPr id="5" name="TextBox 5"/>
          <p:cNvSpPr txBox="1"/>
          <p:nvPr/>
        </p:nvSpPr>
        <p:spPr>
          <a:xfrm>
            <a:off x="9270460" y="7920991"/>
            <a:ext cx="8560340" cy="1499898"/>
          </a:xfrm>
          <a:prstGeom prst="rect">
            <a:avLst/>
          </a:prstGeom>
        </p:spPr>
        <p:txBody>
          <a:bodyPr lIns="0" tIns="0" rIns="0" bIns="0" rtlCol="0" anchor="t">
            <a:spAutoFit/>
          </a:bodyPr>
          <a:lstStyle/>
          <a:p>
            <a:pPr algn="ctr">
              <a:lnSpc>
                <a:spcPts val="2940"/>
              </a:lnSpc>
            </a:pP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Most of the countries are concentrated with </a:t>
            </a:r>
          </a:p>
          <a:p>
            <a:pPr algn="ctr">
              <a:lnSpc>
                <a:spcPts val="2940"/>
              </a:lnSpc>
            </a:pPr>
            <a:r>
              <a:rPr lang="en-US" sz="3500" dirty="0">
                <a:solidFill>
                  <a:srgbClr val="000000"/>
                </a:solidFill>
                <a:latin typeface="Urdu Typesetting" panose="03020402040406030203" pitchFamily="66" charset="-78"/>
                <a:ea typeface="Alatsi"/>
                <a:cs typeface="Urdu Typesetting" panose="03020402040406030203" pitchFamily="66" charset="-78"/>
                <a:sym typeface="Alatsi"/>
              </a:rPr>
              <a:t>Life expectancy &lt;80 and GDP per capita $25,000.</a:t>
            </a:r>
          </a:p>
          <a:p>
            <a:pPr algn="ctr">
              <a:lnSpc>
                <a:spcPts val="2940"/>
              </a:lnSpc>
              <a:spcBef>
                <a:spcPct val="0"/>
              </a:spcBef>
            </a:pPr>
            <a:endParaRPr lang="en-US" sz="3500"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
        <p:nvSpPr>
          <p:cNvPr id="6" name="TextBox 6"/>
          <p:cNvSpPr txBox="1"/>
          <p:nvPr/>
        </p:nvSpPr>
        <p:spPr>
          <a:xfrm>
            <a:off x="0" y="836612"/>
            <a:ext cx="18288000" cy="710772"/>
          </a:xfrm>
          <a:prstGeom prst="rect">
            <a:avLst/>
          </a:prstGeom>
        </p:spPr>
        <p:txBody>
          <a:bodyPr wrap="square" lIns="0" tIns="0" rIns="0" bIns="0" rtlCol="0" anchor="t">
            <a:spAutoFit/>
          </a:bodyPr>
          <a:lstStyle/>
          <a:p>
            <a:pPr algn="ctr">
              <a:lnSpc>
                <a:spcPts val="5179"/>
              </a:lnSpc>
              <a:spcBef>
                <a:spcPct val="0"/>
              </a:spcBef>
            </a:pPr>
            <a:r>
              <a:rPr lang="en-US" sz="7000" b="1" dirty="0">
                <a:solidFill>
                  <a:srgbClr val="000000"/>
                </a:solidFill>
                <a:latin typeface="Urdu Typesetting" panose="03020402040406030203" pitchFamily="66" charset="-78"/>
                <a:cs typeface="Urdu Typesetting" panose="03020402040406030203" pitchFamily="66" charset="-78"/>
                <a:sym typeface="Alatsi"/>
              </a:rPr>
              <a:t>Scatter Plot</a:t>
            </a:r>
          </a:p>
        </p:txBody>
      </p:sp>
      <p:grpSp>
        <p:nvGrpSpPr>
          <p:cNvPr id="7" name="Group 5">
            <a:extLst>
              <a:ext uri="{FF2B5EF4-FFF2-40B4-BE49-F238E27FC236}">
                <a16:creationId xmlns:a16="http://schemas.microsoft.com/office/drawing/2014/main" id="{C83C088D-0792-8C30-0175-3863C6FAAF94}"/>
              </a:ext>
            </a:extLst>
          </p:cNvPr>
          <p:cNvGrpSpPr/>
          <p:nvPr/>
        </p:nvGrpSpPr>
        <p:grpSpPr>
          <a:xfrm>
            <a:off x="15773400" y="0"/>
            <a:ext cx="1562612" cy="1673225"/>
            <a:chOff x="0" y="0"/>
            <a:chExt cx="2083482" cy="2230967"/>
          </a:xfrm>
        </p:grpSpPr>
        <p:grpSp>
          <p:nvGrpSpPr>
            <p:cNvPr id="8" name="Group 6">
              <a:extLst>
                <a:ext uri="{FF2B5EF4-FFF2-40B4-BE49-F238E27FC236}">
                  <a16:creationId xmlns:a16="http://schemas.microsoft.com/office/drawing/2014/main" id="{031D7487-C0B7-AA77-8A37-91934D24B12C}"/>
                </a:ext>
              </a:extLst>
            </p:cNvPr>
            <p:cNvGrpSpPr/>
            <p:nvPr/>
          </p:nvGrpSpPr>
          <p:grpSpPr>
            <a:xfrm>
              <a:off x="75599" y="0"/>
              <a:ext cx="1932284" cy="2230967"/>
              <a:chOff x="0" y="0"/>
              <a:chExt cx="703982" cy="812800"/>
            </a:xfrm>
          </p:grpSpPr>
          <p:sp>
            <p:nvSpPr>
              <p:cNvPr id="10" name="Freeform 7">
                <a:extLst>
                  <a:ext uri="{FF2B5EF4-FFF2-40B4-BE49-F238E27FC236}">
                    <a16:creationId xmlns:a16="http://schemas.microsoft.com/office/drawing/2014/main" id="{99FD722D-C0CE-1C77-EC5F-F936DA1FC493}"/>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IN"/>
              </a:p>
            </p:txBody>
          </p:sp>
          <p:sp>
            <p:nvSpPr>
              <p:cNvPr id="11" name="TextBox 8">
                <a:extLst>
                  <a:ext uri="{FF2B5EF4-FFF2-40B4-BE49-F238E27FC236}">
                    <a16:creationId xmlns:a16="http://schemas.microsoft.com/office/drawing/2014/main" id="{C73CB48A-AACD-0D6A-32AB-B2657CB6EBF1}"/>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0BB485A8-4B62-6D2E-EDA5-93B35F23DAA5}"/>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20</a:t>
              </a:r>
            </a:p>
          </p:txBody>
        </p:sp>
      </p:grpSp>
      <p:sp>
        <p:nvSpPr>
          <p:cNvPr id="16" name="TextBox 15">
            <a:extLst>
              <a:ext uri="{FF2B5EF4-FFF2-40B4-BE49-F238E27FC236}">
                <a16:creationId xmlns:a16="http://schemas.microsoft.com/office/drawing/2014/main" id="{E9B75557-9617-3D97-FE0B-3E57760504CE}"/>
              </a:ext>
            </a:extLst>
          </p:cNvPr>
          <p:cNvSpPr txBox="1"/>
          <p:nvPr/>
        </p:nvSpPr>
        <p:spPr>
          <a:xfrm>
            <a:off x="2950115" y="5520035"/>
            <a:ext cx="5355685" cy="461665"/>
          </a:xfrm>
          <a:prstGeom prst="rect">
            <a:avLst/>
          </a:prstGeom>
          <a:noFill/>
        </p:spPr>
        <p:txBody>
          <a:bodyPr wrap="square" rtlCol="0">
            <a:spAutoFit/>
          </a:bodyPr>
          <a:lstStyle/>
          <a:p>
            <a:r>
              <a:rPr lang="en-US" sz="2400" b="1" dirty="0"/>
              <a:t>IMR vs GDP per Capita</a:t>
            </a:r>
            <a:endParaRPr lang="en-IN" sz="2400" b="1" dirty="0"/>
          </a:p>
        </p:txBody>
      </p:sp>
      <p:grpSp>
        <p:nvGrpSpPr>
          <p:cNvPr id="12" name="Group 11">
            <a:extLst>
              <a:ext uri="{FF2B5EF4-FFF2-40B4-BE49-F238E27FC236}">
                <a16:creationId xmlns:a16="http://schemas.microsoft.com/office/drawing/2014/main" id="{9E85C942-44A7-A72C-8B94-2BF99364411F}"/>
              </a:ext>
            </a:extLst>
          </p:cNvPr>
          <p:cNvGrpSpPr/>
          <p:nvPr/>
        </p:nvGrpSpPr>
        <p:grpSpPr>
          <a:xfrm>
            <a:off x="10121873" y="2395835"/>
            <a:ext cx="6794527" cy="5186065"/>
            <a:chOff x="9714753" y="567035"/>
            <a:chExt cx="6794527" cy="5186065"/>
          </a:xfrm>
        </p:grpSpPr>
        <p:grpSp>
          <p:nvGrpSpPr>
            <p:cNvPr id="21" name="Group 20">
              <a:extLst>
                <a:ext uri="{FF2B5EF4-FFF2-40B4-BE49-F238E27FC236}">
                  <a16:creationId xmlns:a16="http://schemas.microsoft.com/office/drawing/2014/main" id="{389C1960-8941-B263-D014-25E6C994003F}"/>
                </a:ext>
              </a:extLst>
            </p:cNvPr>
            <p:cNvGrpSpPr/>
            <p:nvPr/>
          </p:nvGrpSpPr>
          <p:grpSpPr>
            <a:xfrm>
              <a:off x="9714753" y="632912"/>
              <a:ext cx="6794527" cy="5120188"/>
              <a:chOff x="9714753" y="632912"/>
              <a:chExt cx="6794527" cy="5120188"/>
            </a:xfrm>
          </p:grpSpPr>
          <p:sp>
            <p:nvSpPr>
              <p:cNvPr id="3" name="Freeform 3"/>
              <p:cNvSpPr/>
              <p:nvPr/>
            </p:nvSpPr>
            <p:spPr>
              <a:xfrm>
                <a:off x="9714753" y="632912"/>
                <a:ext cx="6794527" cy="5120188"/>
              </a:xfrm>
              <a:custGeom>
                <a:avLst/>
                <a:gdLst/>
                <a:ahLst/>
                <a:cxnLst/>
                <a:rect l="l" t="t" r="r" b="b"/>
                <a:pathLst>
                  <a:path w="6794527" h="5120188">
                    <a:moveTo>
                      <a:pt x="0" y="0"/>
                    </a:moveTo>
                    <a:lnTo>
                      <a:pt x="6794527" y="0"/>
                    </a:lnTo>
                    <a:lnTo>
                      <a:pt x="6794527" y="5120189"/>
                    </a:lnTo>
                    <a:lnTo>
                      <a:pt x="0" y="5120189"/>
                    </a:lnTo>
                    <a:lnTo>
                      <a:pt x="0" y="0"/>
                    </a:lnTo>
                    <a:close/>
                  </a:path>
                </a:pathLst>
              </a:custGeom>
              <a:blipFill>
                <a:blip r:embed="rId2"/>
                <a:stretch>
                  <a:fillRect/>
                </a:stretch>
              </a:blipFill>
              <a:effectLst>
                <a:glow rad="228600">
                  <a:schemeClr val="accent2">
                    <a:lumMod val="60000"/>
                    <a:lumOff val="40000"/>
                    <a:alpha val="40000"/>
                  </a:schemeClr>
                </a:glow>
              </a:effectLst>
            </p:spPr>
            <p:txBody>
              <a:bodyPr/>
              <a:lstStyle/>
              <a:p>
                <a:endParaRPr lang="en-IN" dirty="0"/>
              </a:p>
            </p:txBody>
          </p:sp>
          <p:sp>
            <p:nvSpPr>
              <p:cNvPr id="20" name="Rectangle 19">
                <a:extLst>
                  <a:ext uri="{FF2B5EF4-FFF2-40B4-BE49-F238E27FC236}">
                    <a16:creationId xmlns:a16="http://schemas.microsoft.com/office/drawing/2014/main" id="{1E00D0CB-0BAC-6921-047F-9814DFFD296B}"/>
                  </a:ext>
                </a:extLst>
              </p:cNvPr>
              <p:cNvSpPr/>
              <p:nvPr/>
            </p:nvSpPr>
            <p:spPr>
              <a:xfrm>
                <a:off x="11887200" y="723900"/>
                <a:ext cx="3429000" cy="2037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4" name="TextBox 13">
              <a:extLst>
                <a:ext uri="{FF2B5EF4-FFF2-40B4-BE49-F238E27FC236}">
                  <a16:creationId xmlns:a16="http://schemas.microsoft.com/office/drawing/2014/main" id="{13D8A45C-67A1-4769-BC31-FA26B06B43BF}"/>
                </a:ext>
              </a:extLst>
            </p:cNvPr>
            <p:cNvSpPr txBox="1"/>
            <p:nvPr/>
          </p:nvSpPr>
          <p:spPr>
            <a:xfrm>
              <a:off x="11049000" y="567035"/>
              <a:ext cx="5355685" cy="461665"/>
            </a:xfrm>
            <a:prstGeom prst="rect">
              <a:avLst/>
            </a:prstGeom>
            <a:noFill/>
          </p:spPr>
          <p:txBody>
            <a:bodyPr wrap="square" rtlCol="0">
              <a:spAutoFit/>
            </a:bodyPr>
            <a:lstStyle/>
            <a:p>
              <a:r>
                <a:rPr lang="en-US" sz="2400" b="1" dirty="0"/>
                <a:t>GDP per Capita vs Life Expectancy</a:t>
              </a:r>
              <a:endParaRPr lang="en-IN" sz="2400" b="1" dirty="0"/>
            </a:p>
          </p:txBody>
        </p:sp>
      </p:grpSp>
      <p:grpSp>
        <p:nvGrpSpPr>
          <p:cNvPr id="27" name="Group 26">
            <a:extLst>
              <a:ext uri="{FF2B5EF4-FFF2-40B4-BE49-F238E27FC236}">
                <a16:creationId xmlns:a16="http://schemas.microsoft.com/office/drawing/2014/main" id="{044C6AA6-27E8-7412-E895-6DC871682A17}"/>
              </a:ext>
            </a:extLst>
          </p:cNvPr>
          <p:cNvGrpSpPr/>
          <p:nvPr/>
        </p:nvGrpSpPr>
        <p:grpSpPr>
          <a:xfrm>
            <a:off x="1402658" y="2395835"/>
            <a:ext cx="7644972" cy="5200686"/>
            <a:chOff x="1422828" y="4312503"/>
            <a:chExt cx="7644972" cy="5200686"/>
          </a:xfrm>
        </p:grpSpPr>
        <p:grpSp>
          <p:nvGrpSpPr>
            <p:cNvPr id="26" name="Group 25">
              <a:extLst>
                <a:ext uri="{FF2B5EF4-FFF2-40B4-BE49-F238E27FC236}">
                  <a16:creationId xmlns:a16="http://schemas.microsoft.com/office/drawing/2014/main" id="{7F2E665A-23B7-7237-0B1E-7C11EA110691}"/>
                </a:ext>
              </a:extLst>
            </p:cNvPr>
            <p:cNvGrpSpPr/>
            <p:nvPr/>
          </p:nvGrpSpPr>
          <p:grpSpPr>
            <a:xfrm>
              <a:off x="1422828" y="4312503"/>
              <a:ext cx="7644972" cy="5200686"/>
              <a:chOff x="1422828" y="4312503"/>
              <a:chExt cx="7644972" cy="5200686"/>
            </a:xfrm>
          </p:grpSpPr>
          <p:grpSp>
            <p:nvGrpSpPr>
              <p:cNvPr id="18" name="Group 17">
                <a:extLst>
                  <a:ext uri="{FF2B5EF4-FFF2-40B4-BE49-F238E27FC236}">
                    <a16:creationId xmlns:a16="http://schemas.microsoft.com/office/drawing/2014/main" id="{D0602C35-D859-2644-4780-42E1F0283DA5}"/>
                  </a:ext>
                </a:extLst>
              </p:cNvPr>
              <p:cNvGrpSpPr/>
              <p:nvPr/>
            </p:nvGrpSpPr>
            <p:grpSpPr>
              <a:xfrm>
                <a:off x="1422828" y="4393001"/>
                <a:ext cx="6341791" cy="5120188"/>
                <a:chOff x="1422828" y="4393001"/>
                <a:chExt cx="6341791" cy="5120188"/>
              </a:xfrm>
            </p:grpSpPr>
            <p:sp>
              <p:nvSpPr>
                <p:cNvPr id="2" name="Freeform 2"/>
                <p:cNvSpPr/>
                <p:nvPr/>
              </p:nvSpPr>
              <p:spPr>
                <a:xfrm>
                  <a:off x="1422828" y="4393001"/>
                  <a:ext cx="6341791" cy="5120188"/>
                </a:xfrm>
                <a:custGeom>
                  <a:avLst/>
                  <a:gdLst/>
                  <a:ahLst/>
                  <a:cxnLst/>
                  <a:rect l="l" t="t" r="r" b="b"/>
                  <a:pathLst>
                    <a:path w="6341791" h="4606072">
                      <a:moveTo>
                        <a:pt x="0" y="0"/>
                      </a:moveTo>
                      <a:lnTo>
                        <a:pt x="6341791" y="0"/>
                      </a:lnTo>
                      <a:lnTo>
                        <a:pt x="6341791" y="4606072"/>
                      </a:lnTo>
                      <a:lnTo>
                        <a:pt x="0" y="4606072"/>
                      </a:lnTo>
                      <a:lnTo>
                        <a:pt x="0" y="0"/>
                      </a:lnTo>
                      <a:close/>
                    </a:path>
                  </a:pathLst>
                </a:custGeom>
                <a:blipFill>
                  <a:blip r:embed="rId3"/>
                  <a:stretch>
                    <a:fillRect/>
                  </a:stretch>
                </a:blipFill>
                <a:effectLst>
                  <a:glow rad="228600">
                    <a:schemeClr val="accent2">
                      <a:lumMod val="60000"/>
                      <a:lumOff val="40000"/>
                      <a:alpha val="40000"/>
                    </a:schemeClr>
                  </a:glow>
                </a:effectLst>
              </p:spPr>
              <p:txBody>
                <a:bodyPr/>
                <a:lstStyle/>
                <a:p>
                  <a:endParaRPr lang="en-US"/>
                </a:p>
              </p:txBody>
            </p:sp>
            <p:sp>
              <p:nvSpPr>
                <p:cNvPr id="17" name="Rectangle 16">
                  <a:extLst>
                    <a:ext uri="{FF2B5EF4-FFF2-40B4-BE49-F238E27FC236}">
                      <a16:creationId xmlns:a16="http://schemas.microsoft.com/office/drawing/2014/main" id="{99626508-55FB-CA2A-6B56-4E4338701C78}"/>
                    </a:ext>
                  </a:extLst>
                </p:cNvPr>
                <p:cNvSpPr/>
                <p:nvPr/>
              </p:nvSpPr>
              <p:spPr>
                <a:xfrm>
                  <a:off x="3124200" y="4457700"/>
                  <a:ext cx="3733800" cy="21709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9" name="TextBox 18">
                <a:extLst>
                  <a:ext uri="{FF2B5EF4-FFF2-40B4-BE49-F238E27FC236}">
                    <a16:creationId xmlns:a16="http://schemas.microsoft.com/office/drawing/2014/main" id="{0CB948E3-84EC-FBE2-A70A-8508F9FB952C}"/>
                  </a:ext>
                </a:extLst>
              </p:cNvPr>
              <p:cNvSpPr txBox="1"/>
              <p:nvPr/>
            </p:nvSpPr>
            <p:spPr>
              <a:xfrm>
                <a:off x="2254790" y="4312503"/>
                <a:ext cx="6813010" cy="461665"/>
              </a:xfrm>
              <a:prstGeom prst="rect">
                <a:avLst/>
              </a:prstGeom>
              <a:noFill/>
            </p:spPr>
            <p:txBody>
              <a:bodyPr wrap="square" rtlCol="0">
                <a:spAutoFit/>
              </a:bodyPr>
              <a:lstStyle/>
              <a:p>
                <a:r>
                  <a:rPr lang="en-US" sz="2400" b="1" dirty="0"/>
                  <a:t>Infant Mortality vs GDP Per Capita</a:t>
                </a:r>
                <a:endParaRPr lang="en-IN" sz="2400" b="1" dirty="0"/>
              </a:p>
            </p:txBody>
          </p:sp>
        </p:grpSp>
        <p:sp>
          <p:nvSpPr>
            <p:cNvPr id="22" name="Rectangle 21">
              <a:extLst>
                <a:ext uri="{FF2B5EF4-FFF2-40B4-BE49-F238E27FC236}">
                  <a16:creationId xmlns:a16="http://schemas.microsoft.com/office/drawing/2014/main" id="{B134F301-0AB8-4504-37CE-545DB049530B}"/>
                </a:ext>
              </a:extLst>
            </p:cNvPr>
            <p:cNvSpPr/>
            <p:nvPr/>
          </p:nvSpPr>
          <p:spPr>
            <a:xfrm>
              <a:off x="1676400" y="6210300"/>
              <a:ext cx="152400" cy="16720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dirty="0">
                  <a:solidFill>
                    <a:schemeClr val="tx1"/>
                  </a:solidFill>
                </a:rPr>
                <a:t>Infant mortality </a:t>
              </a:r>
              <a:endParaRPr lang="en-IN" dirty="0">
                <a:solidFill>
                  <a:schemeClr val="tx1"/>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5" name="Freeform 27">
            <a:extLst>
              <a:ext uri="{FF2B5EF4-FFF2-40B4-BE49-F238E27FC236}">
                <a16:creationId xmlns:a16="http://schemas.microsoft.com/office/drawing/2014/main" id="{B0D0332C-F0AD-42DE-9678-621DEC3C26BB}"/>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28">
            <a:extLst>
              <a:ext uri="{FF2B5EF4-FFF2-40B4-BE49-F238E27FC236}">
                <a16:creationId xmlns:a16="http://schemas.microsoft.com/office/drawing/2014/main" id="{CB518002-F5B0-8CB0-CC86-28388AE71F35}"/>
              </a:ext>
            </a:extLst>
          </p:cNvPr>
          <p:cNvSpPr/>
          <p:nvPr/>
        </p:nvSpPr>
        <p:spPr>
          <a:xfrm>
            <a:off x="-3657600" y="-1905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2" name="Group 5">
            <a:extLst>
              <a:ext uri="{FF2B5EF4-FFF2-40B4-BE49-F238E27FC236}">
                <a16:creationId xmlns:a16="http://schemas.microsoft.com/office/drawing/2014/main" id="{EBD595E5-4D74-8146-581D-8743992392AF}"/>
              </a:ext>
            </a:extLst>
          </p:cNvPr>
          <p:cNvGrpSpPr/>
          <p:nvPr/>
        </p:nvGrpSpPr>
        <p:grpSpPr>
          <a:xfrm>
            <a:off x="15859155" y="0"/>
            <a:ext cx="1562612" cy="1673225"/>
            <a:chOff x="0" y="0"/>
            <a:chExt cx="2083482" cy="2230967"/>
          </a:xfrm>
        </p:grpSpPr>
        <p:grpSp>
          <p:nvGrpSpPr>
            <p:cNvPr id="3" name="Group 6">
              <a:extLst>
                <a:ext uri="{FF2B5EF4-FFF2-40B4-BE49-F238E27FC236}">
                  <a16:creationId xmlns:a16="http://schemas.microsoft.com/office/drawing/2014/main" id="{56491527-7B5B-DDAF-CEA8-89A6D88D4339}"/>
                </a:ext>
              </a:extLst>
            </p:cNvPr>
            <p:cNvGrpSpPr/>
            <p:nvPr/>
          </p:nvGrpSpPr>
          <p:grpSpPr>
            <a:xfrm>
              <a:off x="75599" y="0"/>
              <a:ext cx="1932284" cy="2230967"/>
              <a:chOff x="0" y="0"/>
              <a:chExt cx="703982" cy="812800"/>
            </a:xfrm>
          </p:grpSpPr>
          <p:sp>
            <p:nvSpPr>
              <p:cNvPr id="8" name="Freeform 7">
                <a:extLst>
                  <a:ext uri="{FF2B5EF4-FFF2-40B4-BE49-F238E27FC236}">
                    <a16:creationId xmlns:a16="http://schemas.microsoft.com/office/drawing/2014/main" id="{862FC108-F3EA-2837-A6E7-D38E01C937D9}"/>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9" name="TextBox 8">
                <a:extLst>
                  <a:ext uri="{FF2B5EF4-FFF2-40B4-BE49-F238E27FC236}">
                    <a16:creationId xmlns:a16="http://schemas.microsoft.com/office/drawing/2014/main" id="{03B2D16A-AAA1-13B3-7D07-6A73C1961AE6}"/>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9">
              <a:extLst>
                <a:ext uri="{FF2B5EF4-FFF2-40B4-BE49-F238E27FC236}">
                  <a16:creationId xmlns:a16="http://schemas.microsoft.com/office/drawing/2014/main" id="{D5D03DFB-E512-7877-5472-6074C538F604}"/>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21</a:t>
              </a:r>
            </a:p>
          </p:txBody>
        </p:sp>
      </p:grpSp>
      <p:sp>
        <p:nvSpPr>
          <p:cNvPr id="10" name="TextBox 9">
            <a:extLst>
              <a:ext uri="{FF2B5EF4-FFF2-40B4-BE49-F238E27FC236}">
                <a16:creationId xmlns:a16="http://schemas.microsoft.com/office/drawing/2014/main" id="{1B6EA1F7-95DA-FFFE-59B7-0E7956B6E59C}"/>
              </a:ext>
            </a:extLst>
          </p:cNvPr>
          <p:cNvSpPr txBox="1"/>
          <p:nvPr/>
        </p:nvSpPr>
        <p:spPr>
          <a:xfrm>
            <a:off x="9220200" y="7505700"/>
            <a:ext cx="8449097" cy="2246769"/>
          </a:xfrm>
          <a:prstGeom prst="rect">
            <a:avLst/>
          </a:prstGeom>
          <a:noFill/>
        </p:spPr>
        <p:txBody>
          <a:bodyPr wrap="square" rtlCol="0">
            <a:spAutoFit/>
          </a:bodyPr>
          <a:lstStyle/>
          <a:p>
            <a:pPr algn="ctr"/>
            <a:r>
              <a:rPr lang="en-IN" sz="3500" dirty="0">
                <a:latin typeface="Urdu Typesetting" panose="03020402040406030203" pitchFamily="66" charset="-78"/>
                <a:cs typeface="Urdu Typesetting" panose="03020402040406030203" pitchFamily="66" charset="-78"/>
              </a:rPr>
              <a:t>The countries with higher life expectancy have lower infant mortality</a:t>
            </a:r>
          </a:p>
          <a:p>
            <a:pPr algn="ctr"/>
            <a:r>
              <a:rPr lang="en-IN" sz="3500" dirty="0">
                <a:latin typeface="Urdu Typesetting" panose="03020402040406030203" pitchFamily="66" charset="-78"/>
                <a:cs typeface="Urdu Typesetting" panose="03020402040406030203" pitchFamily="66" charset="-78"/>
              </a:rPr>
              <a:t>And higher infant mortality have lower life expectancy.</a:t>
            </a:r>
          </a:p>
        </p:txBody>
      </p:sp>
      <p:sp>
        <p:nvSpPr>
          <p:cNvPr id="11" name="TextBox 10">
            <a:extLst>
              <a:ext uri="{FF2B5EF4-FFF2-40B4-BE49-F238E27FC236}">
                <a16:creationId xmlns:a16="http://schemas.microsoft.com/office/drawing/2014/main" id="{CFC59D74-0367-09E1-EDA8-50C2AAF77125}"/>
              </a:ext>
            </a:extLst>
          </p:cNvPr>
          <p:cNvSpPr txBox="1"/>
          <p:nvPr/>
        </p:nvSpPr>
        <p:spPr>
          <a:xfrm>
            <a:off x="542713" y="7549932"/>
            <a:ext cx="8449097" cy="2246769"/>
          </a:xfrm>
          <a:prstGeom prst="rect">
            <a:avLst/>
          </a:prstGeom>
          <a:noFill/>
        </p:spPr>
        <p:txBody>
          <a:bodyPr wrap="square" rtlCol="0">
            <a:spAutoFit/>
          </a:bodyPr>
          <a:lstStyle/>
          <a:p>
            <a:pPr algn="ctr"/>
            <a:r>
              <a:rPr lang="en-IN" sz="3500" dirty="0">
                <a:latin typeface="Urdu Typesetting" panose="03020402040406030203" pitchFamily="66" charset="-78"/>
                <a:cs typeface="Urdu Typesetting" panose="03020402040406030203" pitchFamily="66" charset="-78"/>
              </a:rPr>
              <a:t>The countries with higher education enrolment have lower infant mortality</a:t>
            </a:r>
          </a:p>
          <a:p>
            <a:pPr algn="ctr"/>
            <a:r>
              <a:rPr lang="en-IN" sz="3500" dirty="0">
                <a:latin typeface="Urdu Typesetting" panose="03020402040406030203" pitchFamily="66" charset="-78"/>
                <a:cs typeface="Urdu Typesetting" panose="03020402040406030203" pitchFamily="66" charset="-78"/>
              </a:rPr>
              <a:t>And higher infant mortality have lower education enrolment.</a:t>
            </a:r>
          </a:p>
        </p:txBody>
      </p:sp>
      <p:sp>
        <p:nvSpPr>
          <p:cNvPr id="13" name="TextBox 12">
            <a:extLst>
              <a:ext uri="{FF2B5EF4-FFF2-40B4-BE49-F238E27FC236}">
                <a16:creationId xmlns:a16="http://schemas.microsoft.com/office/drawing/2014/main" id="{00E699CD-85E2-4D36-E40C-25A03E358375}"/>
              </a:ext>
            </a:extLst>
          </p:cNvPr>
          <p:cNvSpPr txBox="1"/>
          <p:nvPr/>
        </p:nvSpPr>
        <p:spPr>
          <a:xfrm>
            <a:off x="1959515" y="5455503"/>
            <a:ext cx="6813010" cy="830997"/>
          </a:xfrm>
          <a:prstGeom prst="rect">
            <a:avLst/>
          </a:prstGeom>
          <a:noFill/>
        </p:spPr>
        <p:txBody>
          <a:bodyPr wrap="square" rtlCol="0">
            <a:spAutoFit/>
          </a:bodyPr>
          <a:lstStyle/>
          <a:p>
            <a:r>
              <a:rPr lang="en-US" sz="2400" b="1" dirty="0"/>
              <a:t>Scatter plot of Gross Tertiary Education enrolment vs IMR</a:t>
            </a:r>
            <a:endParaRPr lang="en-IN" sz="2400" b="1" dirty="0"/>
          </a:p>
        </p:txBody>
      </p:sp>
      <p:grpSp>
        <p:nvGrpSpPr>
          <p:cNvPr id="15" name="Group 14">
            <a:extLst>
              <a:ext uri="{FF2B5EF4-FFF2-40B4-BE49-F238E27FC236}">
                <a16:creationId xmlns:a16="http://schemas.microsoft.com/office/drawing/2014/main" id="{B7C208F5-74C7-7087-DD2F-B62C201DC974}"/>
              </a:ext>
            </a:extLst>
          </p:cNvPr>
          <p:cNvGrpSpPr/>
          <p:nvPr/>
        </p:nvGrpSpPr>
        <p:grpSpPr>
          <a:xfrm>
            <a:off x="9381703" y="1983522"/>
            <a:ext cx="8040063" cy="5210175"/>
            <a:chOff x="9381704" y="874712"/>
            <a:chExt cx="6534150" cy="5210175"/>
          </a:xfrm>
        </p:grpSpPr>
        <p:pic>
          <p:nvPicPr>
            <p:cNvPr id="4" name="Picture 3">
              <a:extLst>
                <a:ext uri="{FF2B5EF4-FFF2-40B4-BE49-F238E27FC236}">
                  <a16:creationId xmlns:a16="http://schemas.microsoft.com/office/drawing/2014/main" id="{05A8B596-988E-994C-A8E0-78911A020422}"/>
                </a:ext>
              </a:extLst>
            </p:cNvPr>
            <p:cNvPicPr>
              <a:picLocks noChangeAspect="1"/>
            </p:cNvPicPr>
            <p:nvPr/>
          </p:nvPicPr>
          <p:blipFill>
            <a:blip r:embed="rId4"/>
            <a:stretch>
              <a:fillRect/>
            </a:stretch>
          </p:blipFill>
          <p:spPr>
            <a:xfrm>
              <a:off x="9381704" y="874712"/>
              <a:ext cx="6534150" cy="5210175"/>
            </a:xfrm>
            <a:prstGeom prst="rect">
              <a:avLst/>
            </a:prstGeom>
            <a:effectLst>
              <a:glow rad="228600">
                <a:schemeClr val="accent2">
                  <a:lumMod val="60000"/>
                  <a:lumOff val="40000"/>
                  <a:alpha val="40000"/>
                </a:schemeClr>
              </a:glow>
            </a:effectLst>
          </p:spPr>
        </p:pic>
        <p:sp>
          <p:nvSpPr>
            <p:cNvPr id="14" name="Rectangle 13">
              <a:extLst>
                <a:ext uri="{FF2B5EF4-FFF2-40B4-BE49-F238E27FC236}">
                  <a16:creationId xmlns:a16="http://schemas.microsoft.com/office/drawing/2014/main" id="{1D317D35-8F33-ED5D-5D91-6A49BB5F85C4}"/>
                </a:ext>
              </a:extLst>
            </p:cNvPr>
            <p:cNvSpPr/>
            <p:nvPr/>
          </p:nvSpPr>
          <p:spPr>
            <a:xfrm>
              <a:off x="11191762" y="910490"/>
              <a:ext cx="3200400" cy="2301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6" name="TextBox 15">
            <a:extLst>
              <a:ext uri="{FF2B5EF4-FFF2-40B4-BE49-F238E27FC236}">
                <a16:creationId xmlns:a16="http://schemas.microsoft.com/office/drawing/2014/main" id="{AB43637A-CB6D-575A-D6E1-CE6D70B1B536}"/>
              </a:ext>
            </a:extLst>
          </p:cNvPr>
          <p:cNvSpPr txBox="1"/>
          <p:nvPr/>
        </p:nvSpPr>
        <p:spPr>
          <a:xfrm>
            <a:off x="9733729" y="1266673"/>
            <a:ext cx="7470776" cy="523220"/>
          </a:xfrm>
          <a:prstGeom prst="rect">
            <a:avLst/>
          </a:prstGeom>
          <a:noFill/>
        </p:spPr>
        <p:txBody>
          <a:bodyPr wrap="square" rtlCol="0" anchor="ctr">
            <a:spAutoFit/>
          </a:bodyPr>
          <a:lstStyle/>
          <a:p>
            <a:pPr algn="ctr"/>
            <a:r>
              <a:rPr lang="en-US" sz="2800" b="1" dirty="0">
                <a:latin typeface="Aharoni" panose="02010803020104030203" pitchFamily="2" charset="-79"/>
                <a:cs typeface="Aharoni" panose="02010803020104030203" pitchFamily="2" charset="-79"/>
              </a:rPr>
              <a:t>Life Expectancy vs IMR</a:t>
            </a:r>
            <a:endParaRPr lang="en-IN" sz="2800" b="1" dirty="0">
              <a:latin typeface="Aharoni" panose="02010803020104030203" pitchFamily="2" charset="-79"/>
              <a:cs typeface="Aharoni" panose="02010803020104030203" pitchFamily="2" charset="-79"/>
            </a:endParaRPr>
          </a:p>
        </p:txBody>
      </p:sp>
      <p:grpSp>
        <p:nvGrpSpPr>
          <p:cNvPr id="18" name="Group 17">
            <a:extLst>
              <a:ext uri="{FF2B5EF4-FFF2-40B4-BE49-F238E27FC236}">
                <a16:creationId xmlns:a16="http://schemas.microsoft.com/office/drawing/2014/main" id="{9BF3300A-2026-3C37-6F3A-0A6D93AE226B}"/>
              </a:ext>
            </a:extLst>
          </p:cNvPr>
          <p:cNvGrpSpPr/>
          <p:nvPr/>
        </p:nvGrpSpPr>
        <p:grpSpPr>
          <a:xfrm>
            <a:off x="762000" y="1997928"/>
            <a:ext cx="8010525" cy="5355372"/>
            <a:chOff x="762000" y="4312504"/>
            <a:chExt cx="8010525" cy="5355372"/>
          </a:xfrm>
        </p:grpSpPr>
        <p:pic>
          <p:nvPicPr>
            <p:cNvPr id="6146" name="Picture 2">
              <a:extLst>
                <a:ext uri="{FF2B5EF4-FFF2-40B4-BE49-F238E27FC236}">
                  <a16:creationId xmlns:a16="http://schemas.microsoft.com/office/drawing/2014/main" id="{771E0823-77BD-2002-429C-629988DB16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4312504"/>
              <a:ext cx="8010525" cy="5355372"/>
            </a:xfrm>
            <a:prstGeom prst="rect">
              <a:avLst/>
            </a:prstGeom>
            <a:noFill/>
            <a:effectLst>
              <a:glow rad="228600">
                <a:schemeClr val="accent2">
                  <a:lumMod val="60000"/>
                  <a:lumOff val="40000"/>
                  <a:alpha val="40000"/>
                </a:schemeClr>
              </a:glow>
            </a:effectLst>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F5A51591-5138-64A2-C1CD-867B7ABF2ABF}"/>
                </a:ext>
              </a:extLst>
            </p:cNvPr>
            <p:cNvSpPr/>
            <p:nvPr/>
          </p:nvSpPr>
          <p:spPr>
            <a:xfrm>
              <a:off x="1959515" y="4381500"/>
              <a:ext cx="6117685" cy="22139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9" name="TextBox 18">
            <a:extLst>
              <a:ext uri="{FF2B5EF4-FFF2-40B4-BE49-F238E27FC236}">
                <a16:creationId xmlns:a16="http://schemas.microsoft.com/office/drawing/2014/main" id="{2CCC46FE-EC11-05C8-F44A-75F2206D8D76}"/>
              </a:ext>
            </a:extLst>
          </p:cNvPr>
          <p:cNvSpPr txBox="1"/>
          <p:nvPr/>
        </p:nvSpPr>
        <p:spPr>
          <a:xfrm>
            <a:off x="922933" y="1345074"/>
            <a:ext cx="7775206" cy="523220"/>
          </a:xfrm>
          <a:prstGeom prst="rect">
            <a:avLst/>
          </a:prstGeom>
          <a:noFill/>
        </p:spPr>
        <p:txBody>
          <a:bodyPr wrap="square" rtlCol="0">
            <a:spAutoFit/>
          </a:bodyPr>
          <a:lstStyle/>
          <a:p>
            <a:r>
              <a:rPr lang="en-US" sz="2800" b="1" dirty="0">
                <a:latin typeface="Aharoni" panose="02010803020104030203" pitchFamily="2" charset="-79"/>
                <a:cs typeface="Aharoni" panose="02010803020104030203" pitchFamily="2" charset="-79"/>
              </a:rPr>
              <a:t> Gross Tertiary Education Enrolment vs IMR</a:t>
            </a:r>
            <a:endParaRPr lang="en-IN" sz="2800" b="1" dirty="0">
              <a:latin typeface="Aharoni" panose="02010803020104030203" pitchFamily="2" charset="-79"/>
              <a:cs typeface="Aharoni" panose="02010803020104030203" pitchFamily="2" charset="-79"/>
            </a:endParaRPr>
          </a:p>
        </p:txBody>
      </p:sp>
      <p:sp>
        <p:nvSpPr>
          <p:cNvPr id="12" name="TextBox 11">
            <a:extLst>
              <a:ext uri="{FF2B5EF4-FFF2-40B4-BE49-F238E27FC236}">
                <a16:creationId xmlns:a16="http://schemas.microsoft.com/office/drawing/2014/main" id="{F38DCB01-E41C-B1AD-82B2-E1299431CBFA}"/>
              </a:ext>
            </a:extLst>
          </p:cNvPr>
          <p:cNvSpPr txBox="1"/>
          <p:nvPr/>
        </p:nvSpPr>
        <p:spPr>
          <a:xfrm>
            <a:off x="794657" y="9772590"/>
            <a:ext cx="5298886" cy="400110"/>
          </a:xfrm>
          <a:prstGeom prst="rect">
            <a:avLst/>
          </a:prstGeom>
          <a:noFill/>
        </p:spPr>
        <p:txBody>
          <a:bodyPr wrap="none" rtlCol="0">
            <a:spAutoFit/>
          </a:bodyPr>
          <a:lstStyle/>
          <a:p>
            <a:r>
              <a:rPr lang="en-US" sz="2000" i="1" dirty="0"/>
              <a:t>* Please refer to Appendix page 36 for more plots</a:t>
            </a:r>
            <a:endParaRPr lang="en-IN" sz="2000" i="1"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22</a:t>
              </a:r>
            </a:p>
          </p:txBody>
        </p:sp>
      </p:grpSp>
      <p:sp>
        <p:nvSpPr>
          <p:cNvPr id="9" name="Freeform 9"/>
          <p:cNvSpPr/>
          <p:nvPr/>
        </p:nvSpPr>
        <p:spPr>
          <a:xfrm>
            <a:off x="-2438400" y="-2127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4982801" y="51435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a:off x="317707" y="2635922"/>
            <a:ext cx="4124510" cy="6127391"/>
          </a:xfrm>
          <a:custGeom>
            <a:avLst/>
            <a:gdLst/>
            <a:ahLst/>
            <a:cxnLst/>
            <a:rect l="l" t="t" r="r" b="b"/>
            <a:pathLst>
              <a:path w="4922469" h="6183743">
                <a:moveTo>
                  <a:pt x="0" y="0"/>
                </a:moveTo>
                <a:lnTo>
                  <a:pt x="4922469" y="0"/>
                </a:lnTo>
                <a:lnTo>
                  <a:pt x="4922469" y="6183743"/>
                </a:lnTo>
                <a:lnTo>
                  <a:pt x="0" y="6183743"/>
                </a:lnTo>
                <a:lnTo>
                  <a:pt x="0" y="0"/>
                </a:lnTo>
                <a:close/>
              </a:path>
            </a:pathLst>
          </a:custGeom>
          <a:blipFill>
            <a:blip r:embed="rId5"/>
            <a:stretch>
              <a:fillRect l="-19344" t="-920" r="-3"/>
            </a:stretch>
          </a:blipFill>
          <a:effectLst>
            <a:glow rad="228600">
              <a:schemeClr val="accent2">
                <a:lumMod val="60000"/>
                <a:lumOff val="40000"/>
                <a:alpha val="40000"/>
              </a:schemeClr>
            </a:glow>
          </a:effectLst>
        </p:spPr>
        <p:txBody>
          <a:bodyPr/>
          <a:lstStyle/>
          <a:p>
            <a:endParaRPr lang="en-IN" dirty="0"/>
          </a:p>
        </p:txBody>
      </p:sp>
      <p:sp>
        <p:nvSpPr>
          <p:cNvPr id="12" name="Freeform 12"/>
          <p:cNvSpPr/>
          <p:nvPr/>
        </p:nvSpPr>
        <p:spPr>
          <a:xfrm>
            <a:off x="4788054" y="2635922"/>
            <a:ext cx="3994869" cy="6127391"/>
          </a:xfrm>
          <a:custGeom>
            <a:avLst/>
            <a:gdLst/>
            <a:ahLst/>
            <a:cxnLst/>
            <a:rect l="l" t="t" r="r" b="b"/>
            <a:pathLst>
              <a:path w="4941737" h="6127391">
                <a:moveTo>
                  <a:pt x="0" y="0"/>
                </a:moveTo>
                <a:lnTo>
                  <a:pt x="4941736" y="0"/>
                </a:lnTo>
                <a:lnTo>
                  <a:pt x="4941736" y="6127391"/>
                </a:lnTo>
                <a:lnTo>
                  <a:pt x="0" y="6127391"/>
                </a:lnTo>
                <a:lnTo>
                  <a:pt x="0" y="0"/>
                </a:lnTo>
                <a:close/>
              </a:path>
            </a:pathLst>
          </a:custGeom>
          <a:blipFill>
            <a:blip r:embed="rId6"/>
            <a:stretch>
              <a:fillRect l="-23702"/>
            </a:stretch>
          </a:blipFill>
          <a:effectLst>
            <a:glow rad="228600">
              <a:schemeClr val="accent2">
                <a:lumMod val="60000"/>
                <a:lumOff val="40000"/>
                <a:alpha val="40000"/>
              </a:schemeClr>
            </a:glow>
          </a:effectLst>
        </p:spPr>
        <p:txBody>
          <a:bodyPr/>
          <a:lstStyle/>
          <a:p>
            <a:endParaRPr lang="en-US"/>
          </a:p>
        </p:txBody>
      </p:sp>
      <p:sp>
        <p:nvSpPr>
          <p:cNvPr id="13" name="Freeform 13"/>
          <p:cNvSpPr/>
          <p:nvPr/>
        </p:nvSpPr>
        <p:spPr>
          <a:xfrm>
            <a:off x="9228760" y="2650665"/>
            <a:ext cx="4124510" cy="6126750"/>
          </a:xfrm>
          <a:custGeom>
            <a:avLst/>
            <a:gdLst/>
            <a:ahLst/>
            <a:cxnLst/>
            <a:rect l="l" t="t" r="r" b="b"/>
            <a:pathLst>
              <a:path w="5058000" h="6069600">
                <a:moveTo>
                  <a:pt x="0" y="0"/>
                </a:moveTo>
                <a:lnTo>
                  <a:pt x="5058000" y="0"/>
                </a:lnTo>
                <a:lnTo>
                  <a:pt x="5058000" y="6069600"/>
                </a:lnTo>
                <a:lnTo>
                  <a:pt x="0" y="6069600"/>
                </a:lnTo>
                <a:lnTo>
                  <a:pt x="0" y="0"/>
                </a:lnTo>
                <a:close/>
              </a:path>
            </a:pathLst>
          </a:custGeom>
          <a:blipFill>
            <a:blip r:embed="rId7"/>
            <a:stretch>
              <a:fillRect l="-22633"/>
            </a:stretch>
          </a:blipFill>
          <a:effectLst>
            <a:glow rad="228600">
              <a:schemeClr val="accent2">
                <a:lumMod val="60000"/>
                <a:lumOff val="40000"/>
                <a:alpha val="40000"/>
              </a:schemeClr>
            </a:glow>
          </a:effectLst>
        </p:spPr>
        <p:txBody>
          <a:bodyPr/>
          <a:lstStyle/>
          <a:p>
            <a:endParaRPr lang="en-IN" dirty="0"/>
          </a:p>
        </p:txBody>
      </p:sp>
      <p:sp>
        <p:nvSpPr>
          <p:cNvPr id="14" name="TextBox 14"/>
          <p:cNvSpPr txBox="1"/>
          <p:nvPr/>
        </p:nvSpPr>
        <p:spPr>
          <a:xfrm>
            <a:off x="0" y="190500"/>
            <a:ext cx="18288000" cy="1355179"/>
          </a:xfrm>
          <a:prstGeom prst="rect">
            <a:avLst/>
          </a:prstGeom>
        </p:spPr>
        <p:txBody>
          <a:bodyPr wrap="square"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Multicollinearity check</a:t>
            </a:r>
          </a:p>
        </p:txBody>
      </p:sp>
      <p:pic>
        <p:nvPicPr>
          <p:cNvPr id="24" name="Picture 23">
            <a:extLst>
              <a:ext uri="{FF2B5EF4-FFF2-40B4-BE49-F238E27FC236}">
                <a16:creationId xmlns:a16="http://schemas.microsoft.com/office/drawing/2014/main" id="{2363C6E6-EDAD-7E8D-D47B-D6168030B823}"/>
              </a:ext>
            </a:extLst>
          </p:cNvPr>
          <p:cNvPicPr>
            <a:picLocks noChangeAspect="1"/>
          </p:cNvPicPr>
          <p:nvPr/>
        </p:nvPicPr>
        <p:blipFill rotWithShape="1">
          <a:blip r:embed="rId8"/>
          <a:srcRect l="19366"/>
          <a:stretch/>
        </p:blipFill>
        <p:spPr>
          <a:xfrm>
            <a:off x="13845782" y="2635922"/>
            <a:ext cx="4124511" cy="6208218"/>
          </a:xfrm>
          <a:prstGeom prst="rect">
            <a:avLst/>
          </a:prstGeom>
          <a:effectLst>
            <a:glow rad="228600">
              <a:schemeClr val="accent2">
                <a:lumMod val="60000"/>
                <a:lumOff val="40000"/>
                <a:alpha val="40000"/>
              </a:schemeClr>
            </a:glow>
          </a:effectLst>
        </p:spPr>
      </p:pic>
      <p:sp>
        <p:nvSpPr>
          <p:cNvPr id="15" name="TextBox 14">
            <a:extLst>
              <a:ext uri="{FF2B5EF4-FFF2-40B4-BE49-F238E27FC236}">
                <a16:creationId xmlns:a16="http://schemas.microsoft.com/office/drawing/2014/main" id="{F7514700-338F-4A58-76FA-7E4B798D6CF8}"/>
              </a:ext>
            </a:extLst>
          </p:cNvPr>
          <p:cNvSpPr txBox="1"/>
          <p:nvPr/>
        </p:nvSpPr>
        <p:spPr>
          <a:xfrm>
            <a:off x="0" y="9182100"/>
            <a:ext cx="18288000" cy="1200329"/>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The features like  </a:t>
            </a:r>
            <a:r>
              <a:rPr lang="en-IN" sz="3600" b="1" dirty="0">
                <a:latin typeface="Urdu Typesetting" panose="03020402040406030203" pitchFamily="66" charset="-78"/>
                <a:cs typeface="Urdu Typesetting" panose="03020402040406030203" pitchFamily="66" charset="-78"/>
              </a:rPr>
              <a:t>Birth Rate, Urban_ population, Co2-Emission </a:t>
            </a:r>
            <a:r>
              <a:rPr lang="en-IN" sz="3600" dirty="0">
                <a:latin typeface="Urdu Typesetting" panose="03020402040406030203" pitchFamily="66" charset="-78"/>
                <a:cs typeface="Urdu Typesetting" panose="03020402040406030203" pitchFamily="66" charset="-78"/>
              </a:rPr>
              <a:t> were multicollinear in our dataset.</a:t>
            </a:r>
          </a:p>
        </p:txBody>
      </p:sp>
      <p:sp>
        <p:nvSpPr>
          <p:cNvPr id="16" name="TextBox 15">
            <a:extLst>
              <a:ext uri="{FF2B5EF4-FFF2-40B4-BE49-F238E27FC236}">
                <a16:creationId xmlns:a16="http://schemas.microsoft.com/office/drawing/2014/main" id="{F30F79F6-C5DC-BB86-D564-CBA4F96C2A10}"/>
              </a:ext>
            </a:extLst>
          </p:cNvPr>
          <p:cNvSpPr txBox="1"/>
          <p:nvPr/>
        </p:nvSpPr>
        <p:spPr>
          <a:xfrm>
            <a:off x="1600200" y="2014835"/>
            <a:ext cx="2031325" cy="461665"/>
          </a:xfrm>
          <a:prstGeom prst="rect">
            <a:avLst/>
          </a:prstGeom>
          <a:noFill/>
        </p:spPr>
        <p:txBody>
          <a:bodyPr wrap="none" rtlCol="0">
            <a:spAutoFit/>
          </a:bodyPr>
          <a:lstStyle/>
          <a:p>
            <a:r>
              <a:rPr lang="en-US" sz="2400" dirty="0">
                <a:latin typeface="Aharoni" panose="02010803020104030203" pitchFamily="2" charset="-79"/>
                <a:cs typeface="Aharoni" panose="02010803020104030203" pitchFamily="2" charset="-79"/>
              </a:rPr>
              <a:t>Table 1	</a:t>
            </a:r>
            <a:endParaRPr lang="en-IN" sz="2400" dirty="0">
              <a:latin typeface="Aharoni" panose="02010803020104030203" pitchFamily="2" charset="-79"/>
              <a:cs typeface="Aharoni" panose="02010803020104030203" pitchFamily="2" charset="-79"/>
            </a:endParaRPr>
          </a:p>
        </p:txBody>
      </p:sp>
      <p:sp>
        <p:nvSpPr>
          <p:cNvPr id="17" name="TextBox 16">
            <a:extLst>
              <a:ext uri="{FF2B5EF4-FFF2-40B4-BE49-F238E27FC236}">
                <a16:creationId xmlns:a16="http://schemas.microsoft.com/office/drawing/2014/main" id="{D478F049-AA4C-BEC0-A303-7D509881929E}"/>
              </a:ext>
            </a:extLst>
          </p:cNvPr>
          <p:cNvSpPr txBox="1"/>
          <p:nvPr/>
        </p:nvSpPr>
        <p:spPr>
          <a:xfrm>
            <a:off x="5695155" y="2019300"/>
            <a:ext cx="1183337" cy="461665"/>
          </a:xfrm>
          <a:prstGeom prst="rect">
            <a:avLst/>
          </a:prstGeom>
          <a:noFill/>
        </p:spPr>
        <p:txBody>
          <a:bodyPr wrap="none" rtlCol="0">
            <a:spAutoFit/>
          </a:bodyPr>
          <a:lstStyle/>
          <a:p>
            <a:r>
              <a:rPr lang="en-US" sz="2400" dirty="0">
                <a:latin typeface="Aharoni" panose="02010803020104030203" pitchFamily="2" charset="-79"/>
                <a:cs typeface="Aharoni" panose="02010803020104030203" pitchFamily="2" charset="-79"/>
              </a:rPr>
              <a:t>Table 2</a:t>
            </a:r>
            <a:endParaRPr lang="en-IN" sz="2400" dirty="0">
              <a:latin typeface="Aharoni" panose="02010803020104030203" pitchFamily="2" charset="-79"/>
              <a:cs typeface="Aharoni" panose="02010803020104030203" pitchFamily="2" charset="-79"/>
            </a:endParaRPr>
          </a:p>
        </p:txBody>
      </p:sp>
      <p:sp>
        <p:nvSpPr>
          <p:cNvPr id="18" name="TextBox 17">
            <a:extLst>
              <a:ext uri="{FF2B5EF4-FFF2-40B4-BE49-F238E27FC236}">
                <a16:creationId xmlns:a16="http://schemas.microsoft.com/office/drawing/2014/main" id="{626B4EFA-7C45-F228-1092-763662563AC1}"/>
              </a:ext>
            </a:extLst>
          </p:cNvPr>
          <p:cNvSpPr txBox="1"/>
          <p:nvPr/>
        </p:nvSpPr>
        <p:spPr>
          <a:xfrm>
            <a:off x="10656253" y="2019300"/>
            <a:ext cx="1183337" cy="461665"/>
          </a:xfrm>
          <a:prstGeom prst="rect">
            <a:avLst/>
          </a:prstGeom>
          <a:noFill/>
        </p:spPr>
        <p:txBody>
          <a:bodyPr wrap="none" rtlCol="0">
            <a:spAutoFit/>
          </a:bodyPr>
          <a:lstStyle/>
          <a:p>
            <a:r>
              <a:rPr lang="en-US" sz="2400" dirty="0">
                <a:latin typeface="Aharoni" panose="02010803020104030203" pitchFamily="2" charset="-79"/>
                <a:cs typeface="Aharoni" panose="02010803020104030203" pitchFamily="2" charset="-79"/>
              </a:rPr>
              <a:t>Table 3</a:t>
            </a:r>
            <a:endParaRPr lang="en-IN" sz="2400" dirty="0">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FF831C44-4490-7B89-16A1-484892568EFF}"/>
              </a:ext>
            </a:extLst>
          </p:cNvPr>
          <p:cNvSpPr txBox="1"/>
          <p:nvPr/>
        </p:nvSpPr>
        <p:spPr>
          <a:xfrm>
            <a:off x="15087600" y="2014835"/>
            <a:ext cx="1183337" cy="461665"/>
          </a:xfrm>
          <a:prstGeom prst="rect">
            <a:avLst/>
          </a:prstGeom>
          <a:noFill/>
        </p:spPr>
        <p:txBody>
          <a:bodyPr wrap="none" rtlCol="0">
            <a:spAutoFit/>
          </a:bodyPr>
          <a:lstStyle/>
          <a:p>
            <a:r>
              <a:rPr lang="en-US" sz="2400" dirty="0">
                <a:latin typeface="Aharoni" panose="02010803020104030203" pitchFamily="2" charset="-79"/>
                <a:cs typeface="Aharoni" panose="02010803020104030203" pitchFamily="2" charset="-79"/>
              </a:rPr>
              <a:t>Table 4</a:t>
            </a:r>
            <a:endParaRPr lang="en-IN" sz="2400" dirty="0">
              <a:latin typeface="Aharoni" panose="02010803020104030203" pitchFamily="2" charset="-79"/>
              <a:cs typeface="Aharoni" panose="02010803020104030203" pitchFamily="2" charset="-79"/>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75E-6 -3.7037E-6 L -0.34817 -3.7037E-6 " pathEditMode="relative" rAng="0" ptsTypes="AA">
                                      <p:cBhvr>
                                        <p:cTn id="6" dur="1250" fill="hold"/>
                                        <p:tgtEl>
                                          <p:spTgt spid="11"/>
                                        </p:tgtEl>
                                        <p:attrNameLst>
                                          <p:attrName>ppt_x</p:attrName>
                                          <p:attrName>ppt_y</p:attrName>
                                        </p:attrNameLst>
                                      </p:cBhvr>
                                      <p:rCtr x="-17413" y="0"/>
                                    </p:animMotion>
                                  </p:childTnLst>
                                </p:cTn>
                              </p:par>
                              <p:par>
                                <p:cTn id="7" presetID="42" presetClass="path" presetSubtype="0" accel="50000" decel="50000" fill="hold" nodeType="withEffect">
                                  <p:stCondLst>
                                    <p:cond delay="0"/>
                                  </p:stCondLst>
                                  <p:childTnLst>
                                    <p:animMotion origin="layout" path="M 0 -3.7037E-6 L -0.28515 -3.7037E-6 " pathEditMode="relative" rAng="0" ptsTypes="AA">
                                      <p:cBhvr>
                                        <p:cTn id="8" dur="1250" fill="hold"/>
                                        <p:tgtEl>
                                          <p:spTgt spid="12"/>
                                        </p:tgtEl>
                                        <p:attrNameLst>
                                          <p:attrName>ppt_x</p:attrName>
                                          <p:attrName>ppt_y</p:attrName>
                                        </p:attrNameLst>
                                      </p:cBhvr>
                                      <p:rCtr x="-15417" y="0"/>
                                    </p:animMotion>
                                  </p:childTnLst>
                                </p:cTn>
                              </p:par>
                              <p:par>
                                <p:cTn id="9" presetID="42" presetClass="path" presetSubtype="0" accel="50000" decel="50000" fill="hold" nodeType="withEffect">
                                  <p:stCondLst>
                                    <p:cond delay="0"/>
                                  </p:stCondLst>
                                  <p:childTnLst>
                                    <p:animMotion origin="layout" path="M -2.08333E-6 6.17284E-7 L -0.2921 6.17284E-7 " pathEditMode="relative" rAng="0" ptsTypes="AA">
                                      <p:cBhvr>
                                        <p:cTn id="10" dur="1250" fill="hold"/>
                                        <p:tgtEl>
                                          <p:spTgt spid="13"/>
                                        </p:tgtEl>
                                        <p:attrNameLst>
                                          <p:attrName>ppt_x</p:attrName>
                                          <p:attrName>ppt_y</p:attrName>
                                        </p:attrNameLst>
                                      </p:cBhvr>
                                      <p:rCtr x="-14609" y="0"/>
                                    </p:animMotion>
                                  </p:childTnLst>
                                </p:cTn>
                              </p:par>
                              <p:par>
                                <p:cTn id="11" presetID="42" presetClass="path" presetSubtype="0" accel="50000" decel="50000" fill="hold" nodeType="withEffect">
                                  <p:stCondLst>
                                    <p:cond delay="0"/>
                                  </p:stCondLst>
                                  <p:childTnLst>
                                    <p:animMotion origin="layout" path="M -2.08333E-6 2.96296E-6 L -0.325 0.00494 " pathEditMode="relative" rAng="0" ptsTypes="AA">
                                      <p:cBhvr>
                                        <p:cTn id="12" dur="1250" fill="hold"/>
                                        <p:tgtEl>
                                          <p:spTgt spid="24"/>
                                        </p:tgtEl>
                                        <p:attrNameLst>
                                          <p:attrName>ppt_x</p:attrName>
                                          <p:attrName>ppt_y</p:attrName>
                                        </p:attrNameLst>
                                      </p:cBhvr>
                                      <p:rCtr x="-16250" y="24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Freeform 9"/>
          <p:cNvSpPr/>
          <p:nvPr/>
        </p:nvSpPr>
        <p:spPr>
          <a:xfrm>
            <a:off x="-1145203"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Freeform 10"/>
          <p:cNvSpPr/>
          <p:nvPr/>
        </p:nvSpPr>
        <p:spPr>
          <a:xfrm>
            <a:off x="14982801" y="51435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pic>
        <p:nvPicPr>
          <p:cNvPr id="13" name="Picture 12">
            <a:extLst>
              <a:ext uri="{FF2B5EF4-FFF2-40B4-BE49-F238E27FC236}">
                <a16:creationId xmlns:a16="http://schemas.microsoft.com/office/drawing/2014/main" id="{F5EB7D05-6E5E-A048-0C9D-E549D8A5946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144000" y="2753854"/>
            <a:ext cx="7874000" cy="4724400"/>
          </a:xfrm>
          <a:prstGeom prst="round2DiagRect">
            <a:avLst/>
          </a:prstGeom>
        </p:spPr>
      </p:pic>
      <p:sp>
        <p:nvSpPr>
          <p:cNvPr id="4" name="TextBox 14">
            <a:extLst>
              <a:ext uri="{FF2B5EF4-FFF2-40B4-BE49-F238E27FC236}">
                <a16:creationId xmlns:a16="http://schemas.microsoft.com/office/drawing/2014/main" id="{D7A16C26-58E6-EB25-570A-CF94F700C9E7}"/>
              </a:ext>
            </a:extLst>
          </p:cNvPr>
          <p:cNvSpPr txBox="1"/>
          <p:nvPr/>
        </p:nvSpPr>
        <p:spPr>
          <a:xfrm>
            <a:off x="838200" y="2910858"/>
            <a:ext cx="8305800" cy="3485570"/>
          </a:xfrm>
          <a:prstGeom prst="rect">
            <a:avLst/>
          </a:prstGeom>
          <a:noFill/>
        </p:spPr>
        <p:txBody>
          <a:bodyPr wrap="square" lIns="0" tIns="0" rIns="0" bIns="0" rtlCol="0" anchor="t">
            <a:spAutoFit/>
          </a:bodyPr>
          <a:lstStyle>
            <a:defPPr>
              <a:defRPr lang="en-US"/>
            </a:defPPr>
            <a:lvl1pPr algn="ctr">
              <a:lnSpc>
                <a:spcPct val="150000"/>
              </a:lnSpc>
              <a:defRPr sz="8000" b="1">
                <a:solidFill>
                  <a:srgbClr val="000000"/>
                </a:solidFill>
                <a:latin typeface="Felix Titling" panose="04060505060202020A04" pitchFamily="82" charset="0"/>
                <a:ea typeface="Open Sans Bold"/>
                <a:cs typeface="Open Sans Bold"/>
              </a:defRPr>
            </a:lvl1pPr>
          </a:lstStyle>
          <a:p>
            <a:r>
              <a:rPr lang="en-US" dirty="0">
                <a:sym typeface="Alatsi"/>
              </a:rPr>
              <a:t>DATA </a:t>
            </a:r>
          </a:p>
          <a:p>
            <a:r>
              <a:rPr lang="en-US" dirty="0">
                <a:sym typeface="Alatsi"/>
              </a:rPr>
              <a:t>MODELLING</a:t>
            </a:r>
          </a:p>
        </p:txBody>
      </p:sp>
      <p:grpSp>
        <p:nvGrpSpPr>
          <p:cNvPr id="5" name="Group 22">
            <a:extLst>
              <a:ext uri="{FF2B5EF4-FFF2-40B4-BE49-F238E27FC236}">
                <a16:creationId xmlns:a16="http://schemas.microsoft.com/office/drawing/2014/main" id="{4B0B3FE3-48CD-0B0E-76C2-51A4F77A60C9}"/>
              </a:ext>
            </a:extLst>
          </p:cNvPr>
          <p:cNvGrpSpPr/>
          <p:nvPr/>
        </p:nvGrpSpPr>
        <p:grpSpPr>
          <a:xfrm>
            <a:off x="15859155" y="0"/>
            <a:ext cx="1562612" cy="1673225"/>
            <a:chOff x="0" y="0"/>
            <a:chExt cx="2083482" cy="2230967"/>
          </a:xfrm>
        </p:grpSpPr>
        <p:grpSp>
          <p:nvGrpSpPr>
            <p:cNvPr id="6" name="Group 23">
              <a:extLst>
                <a:ext uri="{FF2B5EF4-FFF2-40B4-BE49-F238E27FC236}">
                  <a16:creationId xmlns:a16="http://schemas.microsoft.com/office/drawing/2014/main" id="{EEFB4A6F-1910-A29D-160C-C73701A83F79}"/>
                </a:ext>
              </a:extLst>
            </p:cNvPr>
            <p:cNvGrpSpPr/>
            <p:nvPr/>
          </p:nvGrpSpPr>
          <p:grpSpPr>
            <a:xfrm>
              <a:off x="75599" y="0"/>
              <a:ext cx="1932284" cy="2230967"/>
              <a:chOff x="0" y="0"/>
              <a:chExt cx="703982" cy="812800"/>
            </a:xfrm>
          </p:grpSpPr>
          <p:sp>
            <p:nvSpPr>
              <p:cNvPr id="8" name="Freeform 24">
                <a:extLst>
                  <a:ext uri="{FF2B5EF4-FFF2-40B4-BE49-F238E27FC236}">
                    <a16:creationId xmlns:a16="http://schemas.microsoft.com/office/drawing/2014/main" id="{9112F214-44FA-6627-6048-1976C4A27DBB}"/>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1" name="TextBox 25">
                <a:extLst>
                  <a:ext uri="{FF2B5EF4-FFF2-40B4-BE49-F238E27FC236}">
                    <a16:creationId xmlns:a16="http://schemas.microsoft.com/office/drawing/2014/main" id="{B97F4FBB-D421-8FB6-C0D9-9BD3C8E72589}"/>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26">
              <a:extLst>
                <a:ext uri="{FF2B5EF4-FFF2-40B4-BE49-F238E27FC236}">
                  <a16:creationId xmlns:a16="http://schemas.microsoft.com/office/drawing/2014/main" id="{F2E35803-F3AB-0CBD-D246-556C7E34E9AE}"/>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23</a:t>
              </a: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24</a:t>
              </a:r>
            </a:p>
          </p:txBody>
        </p:sp>
      </p:grpSp>
      <p:sp>
        <p:nvSpPr>
          <p:cNvPr id="10" name="Freeform 10"/>
          <p:cNvSpPr/>
          <p:nvPr/>
        </p:nvSpPr>
        <p:spPr>
          <a:xfrm>
            <a:off x="14982801" y="51435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pic>
        <p:nvPicPr>
          <p:cNvPr id="14" name="Picture 13">
            <a:extLst>
              <a:ext uri="{FF2B5EF4-FFF2-40B4-BE49-F238E27FC236}">
                <a16:creationId xmlns:a16="http://schemas.microsoft.com/office/drawing/2014/main" id="{5901A801-DB73-3B79-F626-ED6FB12942C1}"/>
              </a:ext>
            </a:extLst>
          </p:cNvPr>
          <p:cNvPicPr>
            <a:picLocks noChangeAspect="1"/>
          </p:cNvPicPr>
          <p:nvPr/>
        </p:nvPicPr>
        <p:blipFill>
          <a:blip r:embed="rId5"/>
          <a:stretch>
            <a:fillRect/>
          </a:stretch>
        </p:blipFill>
        <p:spPr>
          <a:xfrm>
            <a:off x="3394310" y="1485900"/>
            <a:ext cx="11275078" cy="7370426"/>
          </a:xfrm>
          <a:prstGeom prst="rect">
            <a:avLst/>
          </a:prstGeom>
          <a:effectLst>
            <a:glow rad="228600">
              <a:schemeClr val="accent2">
                <a:lumMod val="60000"/>
                <a:lumOff val="40000"/>
                <a:alpha val="40000"/>
              </a:schemeClr>
            </a:glow>
          </a:effectLst>
        </p:spPr>
      </p:pic>
      <p:sp>
        <p:nvSpPr>
          <p:cNvPr id="12" name="TextBox 11">
            <a:extLst>
              <a:ext uri="{FF2B5EF4-FFF2-40B4-BE49-F238E27FC236}">
                <a16:creationId xmlns:a16="http://schemas.microsoft.com/office/drawing/2014/main" id="{C71B09B6-7BDD-071E-3261-9E1A58B6229C}"/>
              </a:ext>
            </a:extLst>
          </p:cNvPr>
          <p:cNvSpPr txBox="1"/>
          <p:nvPr/>
        </p:nvSpPr>
        <p:spPr>
          <a:xfrm>
            <a:off x="228600" y="3771900"/>
            <a:ext cx="3020379" cy="400110"/>
          </a:xfrm>
          <a:prstGeom prst="rect">
            <a:avLst/>
          </a:prstGeom>
          <a:noFill/>
        </p:spPr>
        <p:txBody>
          <a:bodyPr wrap="none" rtlCol="0">
            <a:spAutoFit/>
          </a:bodyPr>
          <a:lstStyle/>
          <a:p>
            <a:r>
              <a:rPr lang="en-US" sz="2000" dirty="0">
                <a:latin typeface="Aharoni" panose="02010803020104030203" pitchFamily="2" charset="-79"/>
                <a:cs typeface="Aharoni" panose="02010803020104030203" pitchFamily="2" charset="-79"/>
              </a:rPr>
              <a:t>Ordinary Least squares</a:t>
            </a:r>
            <a:endParaRPr lang="en-IN" sz="2000" dirty="0">
              <a:latin typeface="Aharoni" panose="02010803020104030203" pitchFamily="2" charset="-79"/>
              <a:cs typeface="Aharoni" panose="02010803020104030203" pitchFamily="2" charset="-79"/>
            </a:endParaRPr>
          </a:p>
        </p:txBody>
      </p:sp>
      <p:pic>
        <p:nvPicPr>
          <p:cNvPr id="15" name="Picture 14">
            <a:extLst>
              <a:ext uri="{FF2B5EF4-FFF2-40B4-BE49-F238E27FC236}">
                <a16:creationId xmlns:a16="http://schemas.microsoft.com/office/drawing/2014/main" id="{C4A94319-52EF-4463-0812-71FB68E5F571}"/>
              </a:ext>
            </a:extLst>
          </p:cNvPr>
          <p:cNvPicPr>
            <a:picLocks noChangeAspect="1"/>
          </p:cNvPicPr>
          <p:nvPr/>
        </p:nvPicPr>
        <p:blipFill>
          <a:blip r:embed="rId6"/>
          <a:stretch>
            <a:fillRect/>
          </a:stretch>
        </p:blipFill>
        <p:spPr>
          <a:xfrm>
            <a:off x="3394310" y="1485898"/>
            <a:ext cx="11243103" cy="7315201"/>
          </a:xfrm>
          <a:prstGeom prst="rect">
            <a:avLst/>
          </a:prstGeom>
        </p:spPr>
      </p:pic>
      <p:sp>
        <p:nvSpPr>
          <p:cNvPr id="11" name="TextBox 11"/>
          <p:cNvSpPr txBox="1"/>
          <p:nvPr/>
        </p:nvSpPr>
        <p:spPr>
          <a:xfrm>
            <a:off x="-191207" y="30708"/>
            <a:ext cx="16831667" cy="1343125"/>
          </a:xfrm>
          <a:prstGeom prst="rect">
            <a:avLst/>
          </a:prstGeom>
        </p:spPr>
        <p:txBody>
          <a:bodyPr wrap="square" lIns="0" tIns="0" rIns="0" bIns="0" rtlCol="0" anchor="t">
            <a:spAutoFit/>
          </a:bodyPr>
          <a:lstStyle/>
          <a:p>
            <a:pPr algn="ctr">
              <a:lnSpc>
                <a:spcPts val="11899"/>
              </a:lnSpc>
            </a:pPr>
            <a:r>
              <a:rPr lang="en-US" sz="6000" b="1" dirty="0">
                <a:solidFill>
                  <a:srgbClr val="000000"/>
                </a:solidFill>
                <a:latin typeface="Urdu Typesetting" panose="03020402040406030203" pitchFamily="66" charset="-78"/>
                <a:cs typeface="Urdu Typesetting" panose="03020402040406030203" pitchFamily="66" charset="-78"/>
                <a:sym typeface="Alatsi"/>
              </a:rPr>
              <a:t>Significance Test for Multiple Linear Regression</a:t>
            </a:r>
          </a:p>
        </p:txBody>
      </p:sp>
      <p:pic>
        <p:nvPicPr>
          <p:cNvPr id="1026" name="Picture 2">
            <a:extLst>
              <a:ext uri="{FF2B5EF4-FFF2-40B4-BE49-F238E27FC236}">
                <a16:creationId xmlns:a16="http://schemas.microsoft.com/office/drawing/2014/main" id="{4E016CDC-432B-07E4-B394-52DCE878DA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99226" y="1489583"/>
            <a:ext cx="11238187" cy="7394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93262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24</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117136" y="434946"/>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Multiple Linear Regression</a:t>
            </a:r>
          </a:p>
        </p:txBody>
      </p:sp>
      <mc:AlternateContent xmlns:mc="http://schemas.openxmlformats.org/markup-compatibility/2006" xmlns:a14="http://schemas.microsoft.com/office/drawing/2010/main">
        <mc:Choice Requires="a14">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4219523434"/>
                  </p:ext>
                </p:extLst>
              </p:nvPr>
            </p:nvGraphicFramePr>
            <p:xfrm>
              <a:off x="2971800" y="6134100"/>
              <a:ext cx="11430000" cy="232410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3810000">
                      <a:extLst>
                        <a:ext uri="{9D8B030D-6E8A-4147-A177-3AD203B41FA5}">
                          <a16:colId xmlns:a16="http://schemas.microsoft.com/office/drawing/2014/main" val="3635349001"/>
                        </a:ext>
                      </a:extLst>
                    </a:gridCol>
                    <a:gridCol w="3810000">
                      <a:extLst>
                        <a:ext uri="{9D8B030D-6E8A-4147-A177-3AD203B41FA5}">
                          <a16:colId xmlns:a16="http://schemas.microsoft.com/office/drawing/2014/main" val="2061690328"/>
                        </a:ext>
                      </a:extLst>
                    </a:gridCol>
                    <a:gridCol w="3810000">
                      <a:extLst>
                        <a:ext uri="{9D8B030D-6E8A-4147-A177-3AD203B41FA5}">
                          <a16:colId xmlns:a16="http://schemas.microsoft.com/office/drawing/2014/main" val="1747815129"/>
                        </a:ext>
                      </a:extLst>
                    </a:gridCol>
                  </a:tblGrid>
                  <a:tr h="370840">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14:m>
                            <m:oMathPara xmlns:m="http://schemas.openxmlformats.org/officeDocument/2006/math">
                              <m:oMathParaPr>
                                <m:jc m:val="centerGroup"/>
                              </m:oMathParaPr>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m:oMathPara>
                          </a14:m>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3000" b="0" u="none" strike="noStrike" dirty="0">
                              <a:solidFill>
                                <a:schemeClr val="bg1"/>
                              </a:solidFill>
                              <a:effectLst/>
                              <a:latin typeface="Abadi" panose="020B0604020104020204" pitchFamily="34" charset="0"/>
                            </a:rPr>
                            <a:t>Train </a:t>
                          </a:r>
                          <a14:m>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a14:m>
                          <a:endParaRPr lang="en-IN" sz="3000" b="0" i="0" u="none" strike="noStrike" dirty="0">
                            <a:solidFill>
                              <a:schemeClr val="bg1"/>
                            </a:solidFill>
                            <a:effectLst/>
                            <a:latin typeface="Abadi" panose="020B0604020104020204" pitchFamily="34" charset="0"/>
                          </a:endParaRPr>
                        </a:p>
                      </a:txBody>
                      <a:tcPr marL="7620" marR="7620" marT="7620" marB="0" anchor="b"/>
                    </a:tc>
                    <a:extLst>
                      <a:ext uri="{0D108BD9-81ED-4DB2-BD59-A6C34878D82A}">
                        <a16:rowId xmlns:a16="http://schemas.microsoft.com/office/drawing/2014/main" val="789554603"/>
                      </a:ext>
                    </a:extLst>
                  </a:tr>
                  <a:tr h="370840">
                    <a:tc>
                      <a:txBody>
                        <a:bodyPr/>
                        <a:lstStyle/>
                        <a:p>
                          <a:pPr algn="ctr" fontAlgn="b"/>
                          <a:r>
                            <a:rPr lang="en-IN" sz="3000" b="0" i="0" u="none" strike="noStrike" dirty="0">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extLst>
                      <a:ext uri="{0D108BD9-81ED-4DB2-BD59-A6C34878D82A}">
                        <a16:rowId xmlns:a16="http://schemas.microsoft.com/office/drawing/2014/main" val="1576634153"/>
                      </a:ext>
                    </a:extLst>
                  </a:tr>
                  <a:tr h="370840">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0.88</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0.84</a:t>
                          </a:r>
                        </a:p>
                      </a:txBody>
                      <a:tcPr marL="7620" marR="7620" marT="7620" marB="0" anchor="b"/>
                    </a:tc>
                    <a:extLst>
                      <a:ext uri="{0D108BD9-81ED-4DB2-BD59-A6C34878D82A}">
                        <a16:rowId xmlns:a16="http://schemas.microsoft.com/office/drawing/2014/main" val="712436711"/>
                      </a:ext>
                    </a:extLst>
                  </a:tr>
                  <a:tr h="370840">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862510503"/>
                      </a:ext>
                    </a:extLst>
                  </a:tr>
                  <a:tr h="370840">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4287376813"/>
                      </a:ext>
                    </a:extLst>
                  </a:tr>
                </a:tbl>
              </a:graphicData>
            </a:graphic>
          </p:graphicFrame>
        </mc:Choice>
        <mc:Fallback xmlns="">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4219523434"/>
                  </p:ext>
                </p:extLst>
              </p:nvPr>
            </p:nvGraphicFramePr>
            <p:xfrm>
              <a:off x="2971800" y="6134100"/>
              <a:ext cx="11430000" cy="2334451"/>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3810000">
                      <a:extLst>
                        <a:ext uri="{9D8B030D-6E8A-4147-A177-3AD203B41FA5}">
                          <a16:colId xmlns:a16="http://schemas.microsoft.com/office/drawing/2014/main" val="3635349001"/>
                        </a:ext>
                      </a:extLst>
                    </a:gridCol>
                    <a:gridCol w="3810000">
                      <a:extLst>
                        <a:ext uri="{9D8B030D-6E8A-4147-A177-3AD203B41FA5}">
                          <a16:colId xmlns:a16="http://schemas.microsoft.com/office/drawing/2014/main" val="2061690328"/>
                        </a:ext>
                      </a:extLst>
                    </a:gridCol>
                    <a:gridCol w="3810000">
                      <a:extLst>
                        <a:ext uri="{9D8B030D-6E8A-4147-A177-3AD203B41FA5}">
                          <a16:colId xmlns:a16="http://schemas.microsoft.com/office/drawing/2014/main" val="1747815129"/>
                        </a:ext>
                      </a:extLst>
                    </a:gridCol>
                  </a:tblGrid>
                  <a:tr h="475171">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endParaRPr lang="en-US"/>
                        </a:p>
                      </a:txBody>
                      <a:tcPr marL="7620" marR="7620" marT="7620" marB="0" anchor="b">
                        <a:blipFill>
                          <a:blip r:embed="rId3"/>
                          <a:stretch>
                            <a:fillRect l="-104633" t="-21795" r="-105112" b="-441026"/>
                          </a:stretch>
                        </a:blipFill>
                      </a:tcPr>
                    </a:tc>
                    <a:tc>
                      <a:txBody>
                        <a:bodyPr/>
                        <a:lstStyle/>
                        <a:p>
                          <a:endParaRPr lang="en-US"/>
                        </a:p>
                      </a:txBody>
                      <a:tcPr marL="7620" marR="7620" marT="7620" marB="0" anchor="b">
                        <a:blipFill>
                          <a:blip r:embed="rId3"/>
                          <a:stretch>
                            <a:fillRect l="-204960" t="-21795" r="-5280" b="-441026"/>
                          </a:stretch>
                        </a:blipFill>
                      </a:tcPr>
                    </a:tc>
                    <a:extLst>
                      <a:ext uri="{0D108BD9-81ED-4DB2-BD59-A6C34878D82A}">
                        <a16:rowId xmlns:a16="http://schemas.microsoft.com/office/drawing/2014/main" val="789554603"/>
                      </a:ext>
                    </a:extLst>
                  </a:tr>
                  <a:tr h="464820">
                    <a:tc>
                      <a:txBody>
                        <a:bodyPr/>
                        <a:lstStyle/>
                        <a:p>
                          <a:pPr algn="ctr" fontAlgn="b"/>
                          <a:r>
                            <a:rPr lang="en-IN" sz="3000" b="0" i="0" u="none" strike="noStrike" dirty="0">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extLst>
                      <a:ext uri="{0D108BD9-81ED-4DB2-BD59-A6C34878D82A}">
                        <a16:rowId xmlns:a16="http://schemas.microsoft.com/office/drawing/2014/main" val="1576634153"/>
                      </a:ext>
                    </a:extLst>
                  </a:tr>
                  <a:tr h="464820">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0.88</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0.84</a:t>
                          </a:r>
                        </a:p>
                      </a:txBody>
                      <a:tcPr marL="7620" marR="7620" marT="7620" marB="0" anchor="b"/>
                    </a:tc>
                    <a:extLst>
                      <a:ext uri="{0D108BD9-81ED-4DB2-BD59-A6C34878D82A}">
                        <a16:rowId xmlns:a16="http://schemas.microsoft.com/office/drawing/2014/main" val="712436711"/>
                      </a:ext>
                    </a:extLst>
                  </a:tr>
                  <a:tr h="464820">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862510503"/>
                      </a:ext>
                    </a:extLst>
                  </a:tr>
                  <a:tr h="464820">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4287376813"/>
                      </a:ext>
                    </a:extLst>
                  </a:tr>
                </a:tbl>
              </a:graphicData>
            </a:graphic>
          </p:graphicFrame>
        </mc:Fallback>
      </mc:AlternateContent>
      <p:sp>
        <p:nvSpPr>
          <p:cNvPr id="12" name="AutoShape 2">
            <a:extLst>
              <a:ext uri="{FF2B5EF4-FFF2-40B4-BE49-F238E27FC236}">
                <a16:creationId xmlns:a16="http://schemas.microsoft.com/office/drawing/2014/main" id="{27C805B4-48E3-B7D0-7C22-7F31F235F883}"/>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3" name="AutoShape 3">
            <a:extLst>
              <a:ext uri="{FF2B5EF4-FFF2-40B4-BE49-F238E27FC236}">
                <a16:creationId xmlns:a16="http://schemas.microsoft.com/office/drawing/2014/main" id="{60084D0F-88A7-5984-6C25-D870520ADC4E}"/>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4" name="Freeform 27">
            <a:extLst>
              <a:ext uri="{FF2B5EF4-FFF2-40B4-BE49-F238E27FC236}">
                <a16:creationId xmlns:a16="http://schemas.microsoft.com/office/drawing/2014/main" id="{50428B6C-86C9-F467-1CFB-816EBA2A7A2C}"/>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C31F2462-68A9-240D-56A8-FCB313B2A4C6}"/>
                  </a:ext>
                </a:extLst>
              </p:cNvPr>
              <p:cNvSpPr txBox="1"/>
              <p:nvPr/>
            </p:nvSpPr>
            <p:spPr>
              <a:xfrm>
                <a:off x="0" y="9249489"/>
                <a:ext cx="18288000" cy="721801"/>
              </a:xfrm>
              <a:prstGeom prst="rect">
                <a:avLst/>
              </a:prstGeom>
              <a:noFill/>
            </p:spPr>
            <p:txBody>
              <a:bodyPr wrap="square" rtlCol="0">
                <a:spAutoFit/>
              </a:bodyPr>
              <a:lstStyle/>
              <a:p>
                <a:pPr algn="ctr"/>
                <a:r>
                  <a:rPr lang="en-IN" sz="4000" dirty="0">
                    <a:latin typeface="Urdu Typesetting" panose="03020402040406030203" pitchFamily="66" charset="-78"/>
                    <a:cs typeface="Urdu Typesetting" panose="03020402040406030203" pitchFamily="66" charset="-78"/>
                  </a:rPr>
                  <a:t>Here the Multiple Regression is the good fit with 88% </a:t>
                </a:r>
                <a14:m>
                  <m:oMath xmlns:m="http://schemas.openxmlformats.org/officeDocument/2006/math">
                    <m:sSup>
                      <m:sSupPr>
                        <m:ctrlPr>
                          <a:rPr lang="en-IN" sz="4000" b="1" i="1" u="none" strike="noStrike" smtClean="0">
                            <a:solidFill>
                              <a:schemeClr val="tx1"/>
                            </a:solidFill>
                            <a:effectLst/>
                            <a:latin typeface="Cambria Math" panose="02040503050406030204" pitchFamily="18" charset="0"/>
                          </a:rPr>
                        </m:ctrlPr>
                      </m:sSupPr>
                      <m:e>
                        <m:r>
                          <a:rPr lang="en-US" sz="4000" b="1" i="1" u="none" strike="noStrike" smtClean="0">
                            <a:solidFill>
                              <a:schemeClr val="tx1"/>
                            </a:solidFill>
                            <a:effectLst/>
                            <a:latin typeface="Cambria Math" panose="02040503050406030204" pitchFamily="18" charset="0"/>
                          </a:rPr>
                          <m:t>𝑹</m:t>
                        </m:r>
                      </m:e>
                      <m:sup>
                        <m:r>
                          <a:rPr lang="en-IN" sz="4000" b="1" i="1" u="none" strike="noStrike" smtClean="0">
                            <a:solidFill>
                              <a:schemeClr val="tx1"/>
                            </a:solidFill>
                            <a:effectLst/>
                            <a:latin typeface="Cambria Math" panose="02040503050406030204" pitchFamily="18" charset="0"/>
                          </a:rPr>
                          <m:t>𝟐</m:t>
                        </m:r>
                      </m:sup>
                    </m:sSup>
                  </m:oMath>
                </a14:m>
                <a:r>
                  <a:rPr lang="en-IN" sz="4000" dirty="0">
                    <a:latin typeface="Urdu Typesetting" panose="03020402040406030203" pitchFamily="66" charset="-78"/>
                    <a:cs typeface="Urdu Typesetting" panose="03020402040406030203" pitchFamily="66" charset="-78"/>
                  </a:rPr>
                  <a:t> </a:t>
                </a:r>
              </a:p>
            </p:txBody>
          </p:sp>
        </mc:Choice>
        <mc:Fallback>
          <p:sp>
            <p:nvSpPr>
              <p:cNvPr id="8" name="TextBox 7">
                <a:extLst>
                  <a:ext uri="{FF2B5EF4-FFF2-40B4-BE49-F238E27FC236}">
                    <a16:creationId xmlns:a16="http://schemas.microsoft.com/office/drawing/2014/main" id="{C31F2462-68A9-240D-56A8-FCB313B2A4C6}"/>
                  </a:ext>
                </a:extLst>
              </p:cNvPr>
              <p:cNvSpPr txBox="1">
                <a:spLocks noRot="1" noChangeAspect="1" noMove="1" noResize="1" noEditPoints="1" noAdjustHandles="1" noChangeArrowheads="1" noChangeShapeType="1" noTextEdit="1"/>
              </p:cNvSpPr>
              <p:nvPr/>
            </p:nvSpPr>
            <p:spPr>
              <a:xfrm>
                <a:off x="0" y="9249489"/>
                <a:ext cx="18288000" cy="721801"/>
              </a:xfrm>
              <a:prstGeom prst="rect">
                <a:avLst/>
              </a:prstGeom>
              <a:blipFill>
                <a:blip r:embed="rId6"/>
                <a:stretch>
                  <a:fillRect t="-12605" b="-35294"/>
                </a:stretch>
              </a:blipFill>
            </p:spPr>
            <p:txBody>
              <a:bodyPr/>
              <a:lstStyle/>
              <a:p>
                <a:r>
                  <a:rPr lang="en-IN">
                    <a:noFill/>
                  </a:rPr>
                  <a:t> </a:t>
                </a:r>
              </a:p>
            </p:txBody>
          </p:sp>
        </mc:Fallback>
      </mc:AlternateContent>
      <p:sp>
        <p:nvSpPr>
          <p:cNvPr id="16" name="Star: 5 Points 15">
            <a:extLst>
              <a:ext uri="{FF2B5EF4-FFF2-40B4-BE49-F238E27FC236}">
                <a16:creationId xmlns:a16="http://schemas.microsoft.com/office/drawing/2014/main" id="{D96D5A17-1E13-D70E-89EA-BDA43B4D87B9}"/>
              </a:ext>
            </a:extLst>
          </p:cNvPr>
          <p:cNvSpPr/>
          <p:nvPr/>
        </p:nvSpPr>
        <p:spPr>
          <a:xfrm>
            <a:off x="2438400" y="7200900"/>
            <a:ext cx="228600" cy="169165"/>
          </a:xfrm>
          <a:prstGeom prst="star5">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Star: 5 Points 16">
            <a:extLst>
              <a:ext uri="{FF2B5EF4-FFF2-40B4-BE49-F238E27FC236}">
                <a16:creationId xmlns:a16="http://schemas.microsoft.com/office/drawing/2014/main" id="{C5F8AB3A-8CB7-C3AC-73C7-D5847298B095}"/>
              </a:ext>
            </a:extLst>
          </p:cNvPr>
          <p:cNvSpPr/>
          <p:nvPr/>
        </p:nvSpPr>
        <p:spPr>
          <a:xfrm>
            <a:off x="4572000" y="2933700"/>
            <a:ext cx="228600" cy="169165"/>
          </a:xfrm>
          <a:prstGeom prst="star5">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D8643D2F-34BA-0B88-8BB1-AF84E1A81899}"/>
                  </a:ext>
                </a:extLst>
              </p:cNvPr>
              <p:cNvSpPr txBox="1"/>
              <p:nvPr/>
            </p:nvSpPr>
            <p:spPr>
              <a:xfrm>
                <a:off x="4876800" y="1943100"/>
                <a:ext cx="13335000" cy="3901261"/>
              </a:xfrm>
              <a:prstGeom prst="rect">
                <a:avLst/>
              </a:prstGeom>
              <a:noFill/>
              <a:effectLst>
                <a:glow rad="228600">
                  <a:schemeClr val="accent2">
                    <a:satMod val="175000"/>
                    <a:alpha val="40000"/>
                  </a:schemeClr>
                </a:glow>
              </a:effectLst>
            </p:spPr>
            <p:txBody>
              <a:bodyPr wrap="square">
                <a:spAutoFit/>
              </a:bodyPr>
              <a:lstStyle/>
              <a:p>
                <a:pPr>
                  <a:lnSpc>
                    <a:spcPct val="150000"/>
                  </a:lnSpc>
                </a:pPr>
                <a:br>
                  <a:rPr lang="en-US" sz="2800" b="0" i="0" u="none" strike="noStrike" dirty="0">
                    <a:effectLst/>
                    <a:latin typeface="Urdu Typesetting" panose="03020402040406030203" pitchFamily="66" charset="-78"/>
                    <a:cs typeface="Urdu Typesetting" panose="03020402040406030203" pitchFamily="66" charset="-78"/>
                  </a:rPr>
                </a:br>
                <a14:m>
                  <m:oMath xmlns:m="http://schemas.openxmlformats.org/officeDocument/2006/math">
                    <m:acc>
                      <m:accPr>
                        <m:chr m:val="̂"/>
                        <m:ctrlPr>
                          <a:rPr lang="en-US" sz="2800" b="0" i="1" u="none" strike="noStrike" dirty="0" smtClean="0">
                            <a:solidFill>
                              <a:srgbClr val="836967"/>
                            </a:solidFill>
                            <a:effectLst/>
                            <a:latin typeface="Cambria Math" panose="02040503050406030204" pitchFamily="18" charset="0"/>
                          </a:rPr>
                        </m:ctrlPr>
                      </m:accPr>
                      <m:e>
                        <m:r>
                          <a:rPr lang="en-US" sz="2800" b="0" i="0" u="none" strike="noStrike" dirty="0">
                            <a:effectLst/>
                            <a:latin typeface="Cambria Math" panose="02040503050406030204" pitchFamily="18" charset="0"/>
                          </a:rPr>
                          <m:t>𝑦</m:t>
                        </m:r>
                      </m:e>
                    </m:acc>
                    <m:r>
                      <a:rPr lang="en-US" sz="2800" b="1" i="0" u="none" strike="noStrike" dirty="0" smtClean="0">
                        <a:effectLst/>
                        <a:latin typeface="Cambria Math" panose="02040503050406030204" pitchFamily="18" charset="0"/>
                      </a:rPr>
                      <m:t>(</m:t>
                    </m:r>
                  </m:oMath>
                </a14:m>
                <a:r>
                  <a:rPr lang="en-US" sz="2800" b="1" dirty="0"/>
                  <a:t>Predicted Infant Mortality)</a:t>
                </a:r>
                <a:r>
                  <a:rPr lang="en-US" sz="2800" dirty="0"/>
                  <a:t>=exp(1.8277 </a:t>
                </a:r>
              </a:p>
              <a:p>
                <a:pPr>
                  <a:lnSpc>
                    <a:spcPct val="150000"/>
                  </a:lnSpc>
                </a:pPr>
                <a:r>
                  <a:rPr lang="en-US" sz="2800" dirty="0"/>
                  <a:t>				+0.0007(</a:t>
                </a:r>
                <a:r>
                  <a:rPr lang="en-US" sz="2800" b="1" dirty="0"/>
                  <a:t>Maternal Mortality ratio</a:t>
                </a:r>
                <a:r>
                  <a:rPr lang="en-US" sz="2800" dirty="0"/>
                  <a:t>) </a:t>
                </a:r>
              </a:p>
              <a:p>
                <a:pPr lvl="8">
                  <a:lnSpc>
                    <a:spcPct val="150000"/>
                  </a:lnSpc>
                </a:pPr>
                <a:r>
                  <a:rPr lang="en-US" sz="2800" dirty="0"/>
                  <a:t>+0.2982(</a:t>
                </a:r>
                <a:r>
                  <a:rPr lang="en-US" sz="2800" b="1" dirty="0"/>
                  <a:t>Fertility Rate</a:t>
                </a:r>
                <a:r>
                  <a:rPr lang="en-US" sz="2800" dirty="0"/>
                  <a:t>)</a:t>
                </a:r>
              </a:p>
              <a:p>
                <a:pPr lvl="8">
                  <a:lnSpc>
                    <a:spcPct val="150000"/>
                  </a:lnSpc>
                </a:pPr>
                <a:r>
                  <a:rPr lang="en-US" sz="2800" dirty="0"/>
                  <a:t>−0.2814(</a:t>
                </a:r>
                <a:r>
                  <a:rPr lang="en-US" sz="2800" b="1" dirty="0"/>
                  <a:t>Physicians per Thousand</a:t>
                </a:r>
                <a:r>
                  <a:rPr lang="en-US" sz="2800" dirty="0"/>
                  <a:t>) </a:t>
                </a:r>
              </a:p>
              <a:p>
                <a:pPr lvl="8">
                  <a:lnSpc>
                    <a:spcPct val="150000"/>
                  </a:lnSpc>
                </a:pPr>
                <a:r>
                  <a:rPr lang="en-US" sz="2800" dirty="0"/>
                  <a:t>+0.0107(</a:t>
                </a:r>
                <a:r>
                  <a:rPr lang="en-US" sz="2800" b="1" dirty="0"/>
                  <a:t>Out of Pocket Health Expenditure))</a:t>
                </a:r>
                <a:endParaRPr lang="en-IN" sz="2800" dirty="0">
                  <a:latin typeface="Urdu Typesetting" panose="03020402040406030203" pitchFamily="66" charset="-78"/>
                  <a:cs typeface="Urdu Typesetting" panose="03020402040406030203" pitchFamily="66" charset="-78"/>
                </a:endParaRPr>
              </a:p>
            </p:txBody>
          </p:sp>
        </mc:Choice>
        <mc:Fallback>
          <p:sp>
            <p:nvSpPr>
              <p:cNvPr id="20" name="TextBox 19">
                <a:extLst>
                  <a:ext uri="{FF2B5EF4-FFF2-40B4-BE49-F238E27FC236}">
                    <a16:creationId xmlns:a16="http://schemas.microsoft.com/office/drawing/2014/main" id="{D8643D2F-34BA-0B88-8BB1-AF84E1A81899}"/>
                  </a:ext>
                </a:extLst>
              </p:cNvPr>
              <p:cNvSpPr txBox="1">
                <a:spLocks noRot="1" noChangeAspect="1" noMove="1" noResize="1" noEditPoints="1" noAdjustHandles="1" noChangeArrowheads="1" noChangeShapeType="1" noTextEdit="1"/>
              </p:cNvSpPr>
              <p:nvPr/>
            </p:nvSpPr>
            <p:spPr>
              <a:xfrm>
                <a:off x="4876800" y="1943100"/>
                <a:ext cx="13335000" cy="3901261"/>
              </a:xfrm>
              <a:prstGeom prst="rect">
                <a:avLst/>
              </a:prstGeom>
              <a:blipFill>
                <a:blip r:embed="rId7"/>
                <a:stretch>
                  <a:fillRect/>
                </a:stretch>
              </a:blipFill>
              <a:effectLst>
                <a:glow rad="228600">
                  <a:schemeClr val="accent2">
                    <a:satMod val="175000"/>
                    <a:alpha val="40000"/>
                  </a:schemeClr>
                </a:glow>
              </a:effectLst>
            </p:spPr>
            <p:txBody>
              <a:bodyPr/>
              <a:lstStyle/>
              <a:p>
                <a:r>
                  <a:rPr lang="en-IN">
                    <a:noFill/>
                  </a:rPr>
                  <a:t> </a:t>
                </a:r>
              </a:p>
            </p:txBody>
          </p:sp>
        </mc:Fallback>
      </mc:AlternateContent>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26</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1FA45E5C-86BC-8AD4-32A5-BA6818475F3C}"/>
              </a:ext>
            </a:extLst>
          </p:cNvPr>
          <p:cNvSpPr txBox="1"/>
          <p:nvPr/>
        </p:nvSpPr>
        <p:spPr>
          <a:xfrm>
            <a:off x="0" y="782805"/>
            <a:ext cx="18288000" cy="861774"/>
          </a:xfrm>
          <a:prstGeom prst="rect">
            <a:avLst/>
          </a:prstGeom>
          <a:noFill/>
        </p:spPr>
        <p:txBody>
          <a:bodyPr wrap="square" rtlCol="0">
            <a:spAutoFit/>
          </a:bodyPr>
          <a:lstStyle/>
          <a:p>
            <a:pPr algn="ctr"/>
            <a:r>
              <a:rPr lang="en-US" sz="5000" b="1" dirty="0">
                <a:latin typeface="Urdu Typesetting" panose="03020402040406030203" pitchFamily="66" charset="-78"/>
                <a:cs typeface="Urdu Typesetting" panose="03020402040406030203" pitchFamily="66" charset="-78"/>
              </a:rPr>
              <a:t>CHECK      FOR        ASSUMPTIONS        OF      OLS</a:t>
            </a:r>
            <a:endParaRPr lang="en-IN" sz="5000" b="1" dirty="0">
              <a:latin typeface="Urdu Typesetting" panose="03020402040406030203" pitchFamily="66" charset="-78"/>
              <a:cs typeface="Urdu Typesetting" panose="03020402040406030203" pitchFamily="66" charset="-78"/>
            </a:endParaRPr>
          </a:p>
        </p:txBody>
      </p:sp>
      <p:pic>
        <p:nvPicPr>
          <p:cNvPr id="15" name="Picture 14">
            <a:extLst>
              <a:ext uri="{FF2B5EF4-FFF2-40B4-BE49-F238E27FC236}">
                <a16:creationId xmlns:a16="http://schemas.microsoft.com/office/drawing/2014/main" id="{9168FC02-B89D-3B42-65B8-4CDF83D6BA27}"/>
              </a:ext>
            </a:extLst>
          </p:cNvPr>
          <p:cNvPicPr>
            <a:picLocks noChangeAspect="1"/>
          </p:cNvPicPr>
          <p:nvPr/>
        </p:nvPicPr>
        <p:blipFill>
          <a:blip r:embed="rId4"/>
          <a:stretch>
            <a:fillRect/>
          </a:stretch>
        </p:blipFill>
        <p:spPr>
          <a:xfrm>
            <a:off x="1447800" y="3314700"/>
            <a:ext cx="7048500" cy="5476875"/>
          </a:xfrm>
          <a:prstGeom prst="rect">
            <a:avLst/>
          </a:prstGeom>
          <a:ln>
            <a:solidFill>
              <a:schemeClr val="tx1"/>
            </a:solidFill>
          </a:ln>
        </p:spPr>
      </p:pic>
      <p:pic>
        <p:nvPicPr>
          <p:cNvPr id="18" name="Picture 17">
            <a:extLst>
              <a:ext uri="{FF2B5EF4-FFF2-40B4-BE49-F238E27FC236}">
                <a16:creationId xmlns:a16="http://schemas.microsoft.com/office/drawing/2014/main" id="{3684408B-7EE1-6EF0-EBE5-1AAB3CC6130C}"/>
              </a:ext>
            </a:extLst>
          </p:cNvPr>
          <p:cNvPicPr>
            <a:picLocks noChangeAspect="1"/>
          </p:cNvPicPr>
          <p:nvPr/>
        </p:nvPicPr>
        <p:blipFill>
          <a:blip r:embed="rId5"/>
          <a:stretch>
            <a:fillRect/>
          </a:stretch>
        </p:blipFill>
        <p:spPr>
          <a:xfrm>
            <a:off x="9525000" y="3238500"/>
            <a:ext cx="6915150" cy="5486400"/>
          </a:xfrm>
          <a:prstGeom prst="rect">
            <a:avLst/>
          </a:prstGeom>
          <a:ln>
            <a:solidFill>
              <a:schemeClr val="tx1"/>
            </a:solidFill>
          </a:ln>
        </p:spPr>
      </p:pic>
      <p:sp>
        <p:nvSpPr>
          <p:cNvPr id="19" name="TextBox 18">
            <a:extLst>
              <a:ext uri="{FF2B5EF4-FFF2-40B4-BE49-F238E27FC236}">
                <a16:creationId xmlns:a16="http://schemas.microsoft.com/office/drawing/2014/main" id="{68FD4A5A-E39A-A40A-BA49-BADDDF13CF13}"/>
              </a:ext>
            </a:extLst>
          </p:cNvPr>
          <p:cNvSpPr txBox="1"/>
          <p:nvPr/>
        </p:nvSpPr>
        <p:spPr>
          <a:xfrm>
            <a:off x="3124200" y="2628900"/>
            <a:ext cx="4020652" cy="461665"/>
          </a:xfrm>
          <a:prstGeom prst="rect">
            <a:avLst/>
          </a:prstGeom>
          <a:solidFill>
            <a:schemeClr val="accent2">
              <a:lumMod val="40000"/>
              <a:lumOff val="60000"/>
            </a:schemeClr>
          </a:solidFill>
        </p:spPr>
        <p:txBody>
          <a:bodyPr wrap="none" rtlCol="0">
            <a:spAutoFit/>
          </a:bodyPr>
          <a:lstStyle/>
          <a:p>
            <a:r>
              <a:rPr lang="en-US" sz="2400" b="1" dirty="0"/>
              <a:t>Before transformation of IMR </a:t>
            </a:r>
            <a:endParaRPr lang="en-IN" sz="2400" b="1" dirty="0"/>
          </a:p>
        </p:txBody>
      </p:sp>
      <p:sp>
        <p:nvSpPr>
          <p:cNvPr id="20" name="TextBox 19">
            <a:extLst>
              <a:ext uri="{FF2B5EF4-FFF2-40B4-BE49-F238E27FC236}">
                <a16:creationId xmlns:a16="http://schemas.microsoft.com/office/drawing/2014/main" id="{DEE2D6D0-578E-DE3D-70D8-E012C97C0380}"/>
              </a:ext>
            </a:extLst>
          </p:cNvPr>
          <p:cNvSpPr txBox="1"/>
          <p:nvPr/>
        </p:nvSpPr>
        <p:spPr>
          <a:xfrm>
            <a:off x="10727319" y="2552700"/>
            <a:ext cx="3826881" cy="461665"/>
          </a:xfrm>
          <a:prstGeom prst="rect">
            <a:avLst/>
          </a:prstGeom>
          <a:solidFill>
            <a:schemeClr val="accent2">
              <a:lumMod val="40000"/>
              <a:lumOff val="60000"/>
            </a:schemeClr>
          </a:solidFill>
        </p:spPr>
        <p:txBody>
          <a:bodyPr wrap="none" rtlCol="0">
            <a:spAutoFit/>
          </a:bodyPr>
          <a:lstStyle/>
          <a:p>
            <a:r>
              <a:rPr lang="en-US" sz="2400" b="1" dirty="0"/>
              <a:t>After transformation of IMR </a:t>
            </a:r>
            <a:endParaRPr lang="en-IN" sz="2400" b="1" dirty="0"/>
          </a:p>
        </p:txBody>
      </p:sp>
    </p:spTree>
    <p:extLst>
      <p:ext uri="{BB962C8B-B14F-4D97-AF65-F5344CB8AC3E}">
        <p14:creationId xmlns:p14="http://schemas.microsoft.com/office/powerpoint/2010/main" val="18196956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27</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1FA45E5C-86BC-8AD4-32A5-BA6818475F3C}"/>
              </a:ext>
            </a:extLst>
          </p:cNvPr>
          <p:cNvSpPr txBox="1"/>
          <p:nvPr/>
        </p:nvSpPr>
        <p:spPr>
          <a:xfrm>
            <a:off x="0" y="1176635"/>
            <a:ext cx="18288000" cy="584775"/>
          </a:xfrm>
          <a:prstGeom prst="rect">
            <a:avLst/>
          </a:prstGeom>
          <a:noFill/>
        </p:spPr>
        <p:txBody>
          <a:bodyPr wrap="square" rtlCol="0">
            <a:spAutoFit/>
          </a:bodyPr>
          <a:lstStyle/>
          <a:p>
            <a:pPr algn="ctr"/>
            <a:r>
              <a:rPr lang="en-US" sz="3200" b="1" dirty="0"/>
              <a:t>Q-Q plot</a:t>
            </a:r>
            <a:endParaRPr lang="en-IN" sz="2400" b="1" dirty="0"/>
          </a:p>
        </p:txBody>
      </p:sp>
      <p:pic>
        <p:nvPicPr>
          <p:cNvPr id="16" name="Picture 15">
            <a:extLst>
              <a:ext uri="{FF2B5EF4-FFF2-40B4-BE49-F238E27FC236}">
                <a16:creationId xmlns:a16="http://schemas.microsoft.com/office/drawing/2014/main" id="{5729A0A7-DC48-1A05-D840-7597B213F82C}"/>
              </a:ext>
            </a:extLst>
          </p:cNvPr>
          <p:cNvPicPr>
            <a:picLocks noChangeAspect="1"/>
          </p:cNvPicPr>
          <p:nvPr/>
        </p:nvPicPr>
        <p:blipFill>
          <a:blip r:embed="rId4"/>
          <a:stretch>
            <a:fillRect/>
          </a:stretch>
        </p:blipFill>
        <p:spPr>
          <a:xfrm>
            <a:off x="9448800" y="2394354"/>
            <a:ext cx="6867525" cy="5457825"/>
          </a:xfrm>
          <a:prstGeom prst="rect">
            <a:avLst/>
          </a:prstGeom>
          <a:ln>
            <a:solidFill>
              <a:schemeClr val="tx1"/>
            </a:solidFill>
          </a:ln>
        </p:spPr>
      </p:pic>
      <p:pic>
        <p:nvPicPr>
          <p:cNvPr id="18" name="Picture 17">
            <a:extLst>
              <a:ext uri="{FF2B5EF4-FFF2-40B4-BE49-F238E27FC236}">
                <a16:creationId xmlns:a16="http://schemas.microsoft.com/office/drawing/2014/main" id="{41D022A4-C2D8-3C86-08FC-BC62AF0E127B}"/>
              </a:ext>
            </a:extLst>
          </p:cNvPr>
          <p:cNvPicPr>
            <a:picLocks noChangeAspect="1"/>
          </p:cNvPicPr>
          <p:nvPr/>
        </p:nvPicPr>
        <p:blipFill>
          <a:blip r:embed="rId5"/>
          <a:stretch>
            <a:fillRect/>
          </a:stretch>
        </p:blipFill>
        <p:spPr>
          <a:xfrm>
            <a:off x="1066800" y="2400300"/>
            <a:ext cx="6991350" cy="5486400"/>
          </a:xfrm>
          <a:prstGeom prst="rect">
            <a:avLst/>
          </a:prstGeom>
          <a:ln>
            <a:solidFill>
              <a:schemeClr val="tx1"/>
            </a:solidFill>
          </a:ln>
        </p:spPr>
      </p:pic>
      <p:sp>
        <p:nvSpPr>
          <p:cNvPr id="19" name="TextBox 18">
            <a:extLst>
              <a:ext uri="{FF2B5EF4-FFF2-40B4-BE49-F238E27FC236}">
                <a16:creationId xmlns:a16="http://schemas.microsoft.com/office/drawing/2014/main" id="{9783FB49-4EB5-F9BB-3836-DFEE699390CE}"/>
              </a:ext>
            </a:extLst>
          </p:cNvPr>
          <p:cNvSpPr txBox="1"/>
          <p:nvPr/>
        </p:nvSpPr>
        <p:spPr>
          <a:xfrm>
            <a:off x="3124200" y="1790700"/>
            <a:ext cx="4020652" cy="461665"/>
          </a:xfrm>
          <a:prstGeom prst="rect">
            <a:avLst/>
          </a:prstGeom>
          <a:solidFill>
            <a:schemeClr val="accent2">
              <a:lumMod val="40000"/>
              <a:lumOff val="60000"/>
            </a:schemeClr>
          </a:solidFill>
        </p:spPr>
        <p:txBody>
          <a:bodyPr wrap="none" rtlCol="0">
            <a:spAutoFit/>
          </a:bodyPr>
          <a:lstStyle/>
          <a:p>
            <a:r>
              <a:rPr lang="en-US" sz="2400" b="1" dirty="0"/>
              <a:t>Before transformation of IMR </a:t>
            </a:r>
            <a:endParaRPr lang="en-IN" sz="2400" b="1" dirty="0"/>
          </a:p>
        </p:txBody>
      </p:sp>
      <p:sp>
        <p:nvSpPr>
          <p:cNvPr id="20" name="TextBox 19">
            <a:extLst>
              <a:ext uri="{FF2B5EF4-FFF2-40B4-BE49-F238E27FC236}">
                <a16:creationId xmlns:a16="http://schemas.microsoft.com/office/drawing/2014/main" id="{094022D1-00ED-A719-7165-1C0F98193E9C}"/>
              </a:ext>
            </a:extLst>
          </p:cNvPr>
          <p:cNvSpPr txBox="1"/>
          <p:nvPr/>
        </p:nvSpPr>
        <p:spPr>
          <a:xfrm>
            <a:off x="10727319" y="1790700"/>
            <a:ext cx="3826881" cy="461665"/>
          </a:xfrm>
          <a:prstGeom prst="rect">
            <a:avLst/>
          </a:prstGeom>
          <a:solidFill>
            <a:schemeClr val="accent2">
              <a:lumMod val="40000"/>
              <a:lumOff val="60000"/>
            </a:schemeClr>
          </a:solidFill>
        </p:spPr>
        <p:txBody>
          <a:bodyPr wrap="none" rtlCol="0">
            <a:spAutoFit/>
          </a:bodyPr>
          <a:lstStyle/>
          <a:p>
            <a:r>
              <a:rPr lang="en-US" sz="2400" b="1" dirty="0"/>
              <a:t>After transformation of IMR </a:t>
            </a:r>
            <a:endParaRPr lang="en-IN" sz="2400" b="1" dirty="0"/>
          </a:p>
        </p:txBody>
      </p:sp>
    </p:spTree>
    <p:extLst>
      <p:ext uri="{BB962C8B-B14F-4D97-AF65-F5344CB8AC3E}">
        <p14:creationId xmlns:p14="http://schemas.microsoft.com/office/powerpoint/2010/main" val="41617809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28</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1FA45E5C-86BC-8AD4-32A5-BA6818475F3C}"/>
              </a:ext>
            </a:extLst>
          </p:cNvPr>
          <p:cNvSpPr txBox="1"/>
          <p:nvPr/>
        </p:nvSpPr>
        <p:spPr>
          <a:xfrm>
            <a:off x="0" y="1028700"/>
            <a:ext cx="18288000" cy="584775"/>
          </a:xfrm>
          <a:prstGeom prst="rect">
            <a:avLst/>
          </a:prstGeom>
          <a:noFill/>
          <a:ln>
            <a:noFill/>
          </a:ln>
        </p:spPr>
        <p:txBody>
          <a:bodyPr wrap="square" rtlCol="0">
            <a:spAutoFit/>
          </a:bodyPr>
          <a:lstStyle/>
          <a:p>
            <a:pPr algn="ctr"/>
            <a:r>
              <a:rPr lang="en-US" sz="3200" b="1" dirty="0"/>
              <a:t>Histogram of Residuals</a:t>
            </a:r>
            <a:endParaRPr lang="en-IN" sz="2400" b="1" dirty="0"/>
          </a:p>
        </p:txBody>
      </p:sp>
      <p:pic>
        <p:nvPicPr>
          <p:cNvPr id="14" name="Picture 13">
            <a:extLst>
              <a:ext uri="{FF2B5EF4-FFF2-40B4-BE49-F238E27FC236}">
                <a16:creationId xmlns:a16="http://schemas.microsoft.com/office/drawing/2014/main" id="{98AFEE81-036F-F9C2-47AD-5864F5866A58}"/>
              </a:ext>
            </a:extLst>
          </p:cNvPr>
          <p:cNvPicPr>
            <a:picLocks noChangeAspect="1"/>
          </p:cNvPicPr>
          <p:nvPr/>
        </p:nvPicPr>
        <p:blipFill>
          <a:blip r:embed="rId4"/>
          <a:stretch>
            <a:fillRect/>
          </a:stretch>
        </p:blipFill>
        <p:spPr>
          <a:xfrm>
            <a:off x="1585913" y="2535442"/>
            <a:ext cx="6886575" cy="5343525"/>
          </a:xfrm>
          <a:prstGeom prst="rect">
            <a:avLst/>
          </a:prstGeom>
          <a:ln>
            <a:solidFill>
              <a:schemeClr val="tx1"/>
            </a:solidFill>
          </a:ln>
        </p:spPr>
      </p:pic>
      <p:pic>
        <p:nvPicPr>
          <p:cNvPr id="17" name="Picture 16">
            <a:extLst>
              <a:ext uri="{FF2B5EF4-FFF2-40B4-BE49-F238E27FC236}">
                <a16:creationId xmlns:a16="http://schemas.microsoft.com/office/drawing/2014/main" id="{681ED442-FDB6-6F6E-7C9D-A7C811CC84DF}"/>
              </a:ext>
            </a:extLst>
          </p:cNvPr>
          <p:cNvPicPr>
            <a:picLocks noChangeAspect="1"/>
          </p:cNvPicPr>
          <p:nvPr/>
        </p:nvPicPr>
        <p:blipFill>
          <a:blip r:embed="rId5"/>
          <a:stretch>
            <a:fillRect/>
          </a:stretch>
        </p:blipFill>
        <p:spPr>
          <a:xfrm>
            <a:off x="9172605" y="2535442"/>
            <a:ext cx="6686550" cy="5476875"/>
          </a:xfrm>
          <a:prstGeom prst="rect">
            <a:avLst/>
          </a:prstGeom>
          <a:ln>
            <a:solidFill>
              <a:schemeClr val="tx1"/>
            </a:solidFill>
          </a:ln>
        </p:spPr>
      </p:pic>
      <p:sp>
        <p:nvSpPr>
          <p:cNvPr id="18" name="TextBox 17">
            <a:extLst>
              <a:ext uri="{FF2B5EF4-FFF2-40B4-BE49-F238E27FC236}">
                <a16:creationId xmlns:a16="http://schemas.microsoft.com/office/drawing/2014/main" id="{97DD51D7-9112-CB84-2A74-11D8BB58B119}"/>
              </a:ext>
            </a:extLst>
          </p:cNvPr>
          <p:cNvSpPr txBox="1"/>
          <p:nvPr/>
        </p:nvSpPr>
        <p:spPr>
          <a:xfrm>
            <a:off x="3124200" y="1866900"/>
            <a:ext cx="4020652" cy="461665"/>
          </a:xfrm>
          <a:prstGeom prst="rect">
            <a:avLst/>
          </a:prstGeom>
          <a:solidFill>
            <a:schemeClr val="accent2">
              <a:lumMod val="40000"/>
              <a:lumOff val="60000"/>
            </a:schemeClr>
          </a:solidFill>
        </p:spPr>
        <p:txBody>
          <a:bodyPr wrap="none" rtlCol="0">
            <a:spAutoFit/>
          </a:bodyPr>
          <a:lstStyle/>
          <a:p>
            <a:r>
              <a:rPr lang="en-US" sz="2400" b="1" dirty="0"/>
              <a:t>Before transformation of IMR </a:t>
            </a:r>
            <a:endParaRPr lang="en-IN" sz="2400" b="1" dirty="0"/>
          </a:p>
        </p:txBody>
      </p:sp>
      <p:sp>
        <p:nvSpPr>
          <p:cNvPr id="19" name="TextBox 18">
            <a:extLst>
              <a:ext uri="{FF2B5EF4-FFF2-40B4-BE49-F238E27FC236}">
                <a16:creationId xmlns:a16="http://schemas.microsoft.com/office/drawing/2014/main" id="{9BF296D0-D617-0A90-E202-2E7828B24B5F}"/>
              </a:ext>
            </a:extLst>
          </p:cNvPr>
          <p:cNvSpPr txBox="1"/>
          <p:nvPr/>
        </p:nvSpPr>
        <p:spPr>
          <a:xfrm>
            <a:off x="10727319" y="1790700"/>
            <a:ext cx="3826881" cy="461665"/>
          </a:xfrm>
          <a:prstGeom prst="rect">
            <a:avLst/>
          </a:prstGeom>
          <a:solidFill>
            <a:schemeClr val="accent2">
              <a:lumMod val="40000"/>
              <a:lumOff val="60000"/>
            </a:schemeClr>
          </a:solidFill>
        </p:spPr>
        <p:txBody>
          <a:bodyPr wrap="none" rtlCol="0">
            <a:spAutoFit/>
          </a:bodyPr>
          <a:lstStyle/>
          <a:p>
            <a:r>
              <a:rPr lang="en-US" sz="2400" b="1" dirty="0"/>
              <a:t>After transformation of IMR </a:t>
            </a:r>
            <a:endParaRPr lang="en-IN" sz="2400" b="1" dirty="0"/>
          </a:p>
        </p:txBody>
      </p:sp>
    </p:spTree>
    <p:extLst>
      <p:ext uri="{BB962C8B-B14F-4D97-AF65-F5344CB8AC3E}">
        <p14:creationId xmlns:p14="http://schemas.microsoft.com/office/powerpoint/2010/main" val="1901255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29</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Decision Tree</a:t>
            </a:r>
          </a:p>
        </p:txBody>
      </p:sp>
      <mc:AlternateContent xmlns:mc="http://schemas.openxmlformats.org/markup-compatibility/2006">
        <mc:Choice xmlns:a14="http://schemas.microsoft.com/office/drawing/2010/main" Requires="a14">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3300818236"/>
                  </p:ext>
                </p:extLst>
              </p:nvPr>
            </p:nvGraphicFramePr>
            <p:xfrm>
              <a:off x="643896" y="2797447"/>
              <a:ext cx="16272503" cy="364620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557891">
                      <a:extLst>
                        <a:ext uri="{9D8B030D-6E8A-4147-A177-3AD203B41FA5}">
                          <a16:colId xmlns:a16="http://schemas.microsoft.com/office/drawing/2014/main" val="3635349001"/>
                        </a:ext>
                      </a:extLst>
                    </a:gridCol>
                    <a:gridCol w="2557891">
                      <a:extLst>
                        <a:ext uri="{9D8B030D-6E8A-4147-A177-3AD203B41FA5}">
                          <a16:colId xmlns:a16="http://schemas.microsoft.com/office/drawing/2014/main" val="2061690328"/>
                        </a:ext>
                      </a:extLst>
                    </a:gridCol>
                    <a:gridCol w="3483048">
                      <a:extLst>
                        <a:ext uri="{9D8B030D-6E8A-4147-A177-3AD203B41FA5}">
                          <a16:colId xmlns:a16="http://schemas.microsoft.com/office/drawing/2014/main" val="1747815129"/>
                        </a:ext>
                      </a:extLst>
                    </a:gridCol>
                    <a:gridCol w="2557891">
                      <a:extLst>
                        <a:ext uri="{9D8B030D-6E8A-4147-A177-3AD203B41FA5}">
                          <a16:colId xmlns:a16="http://schemas.microsoft.com/office/drawing/2014/main" val="4120391886"/>
                        </a:ext>
                      </a:extLst>
                    </a:gridCol>
                    <a:gridCol w="2557891">
                      <a:extLst>
                        <a:ext uri="{9D8B030D-6E8A-4147-A177-3AD203B41FA5}">
                          <a16:colId xmlns:a16="http://schemas.microsoft.com/office/drawing/2014/main" val="4249454889"/>
                        </a:ext>
                      </a:extLst>
                    </a:gridCol>
                    <a:gridCol w="2557891">
                      <a:extLst>
                        <a:ext uri="{9D8B030D-6E8A-4147-A177-3AD203B41FA5}">
                          <a16:colId xmlns:a16="http://schemas.microsoft.com/office/drawing/2014/main" val="540952998"/>
                        </a:ext>
                      </a:extLst>
                    </a:gridCol>
                  </a:tblGrid>
                  <a:tr h="729240">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max_features</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min_samples_leaf</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max_depth</a:t>
                          </a: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m:oMathPara>
                          </a14:m>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3000" b="0" i="0" u="none" strike="noStrike" dirty="0">
                              <a:solidFill>
                                <a:schemeClr val="bg1"/>
                              </a:solidFill>
                              <a:effectLst/>
                              <a:latin typeface="Abadi" panose="020B0604020104020204" pitchFamily="34" charset="0"/>
                            </a:rPr>
                            <a:t>Train </a:t>
                          </a:r>
                          <a14:m>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a14:m>
                          <a:endParaRPr lang="en-IN" sz="3000" b="0" i="0" u="none" strike="noStrike" dirty="0">
                            <a:solidFill>
                              <a:schemeClr val="bg1"/>
                            </a:solidFill>
                            <a:effectLst/>
                            <a:latin typeface="Abadi" panose="020B0604020104020204" pitchFamily="34" charset="0"/>
                          </a:endParaRPr>
                        </a:p>
                      </a:txBody>
                      <a:tcPr marL="7620" marR="7620" marT="7620" marB="0" anchor="b"/>
                    </a:tc>
                    <a:extLst>
                      <a:ext uri="{0D108BD9-81ED-4DB2-BD59-A6C34878D82A}">
                        <a16:rowId xmlns:a16="http://schemas.microsoft.com/office/drawing/2014/main" val="789554603"/>
                      </a:ext>
                    </a:extLst>
                  </a:tr>
                  <a:tr h="729240">
                    <a:tc>
                      <a:txBody>
                        <a:bodyPr/>
                        <a:lstStyle/>
                        <a:p>
                          <a:pPr algn="ctr" fontAlgn="b"/>
                          <a:r>
                            <a:rPr lang="en-IN" sz="3000" b="0" i="0" u="none" strike="noStrike" dirty="0">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0.73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576634153"/>
                      </a:ext>
                    </a:extLst>
                  </a:tr>
                  <a:tr h="729240">
                    <a:tc>
                      <a:txBody>
                        <a:bodyPr/>
                        <a:lstStyle/>
                        <a:p>
                          <a:pPr algn="ctr" fontAlgn="b"/>
                          <a:r>
                            <a:rPr lang="en-IN" sz="3000" b="0" i="0" u="none" strike="noStrike" dirty="0">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extLst>
                      <a:ext uri="{0D108BD9-81ED-4DB2-BD59-A6C34878D82A}">
                        <a16:rowId xmlns:a16="http://schemas.microsoft.com/office/drawing/2014/main" val="712436711"/>
                      </a:ext>
                    </a:extLst>
                  </a:tr>
                  <a:tr h="729240">
                    <a:tc>
                      <a:txBody>
                        <a:bodyPr/>
                        <a:lstStyle/>
                        <a:p>
                          <a:pPr algn="ctr" fontAlgn="b"/>
                          <a:r>
                            <a:rPr lang="en-IN" sz="3000" b="0" i="0" u="none" strike="noStrike" dirty="0">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0.69</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extLst>
                      <a:ext uri="{0D108BD9-81ED-4DB2-BD59-A6C34878D82A}">
                        <a16:rowId xmlns:a16="http://schemas.microsoft.com/office/drawing/2014/main" val="1862510503"/>
                      </a:ext>
                    </a:extLst>
                  </a:tr>
                  <a:tr h="729240">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extLst>
                      <a:ext uri="{0D108BD9-81ED-4DB2-BD59-A6C34878D82A}">
                        <a16:rowId xmlns:a16="http://schemas.microsoft.com/office/drawing/2014/main" val="4287376813"/>
                      </a:ext>
                    </a:extLst>
                  </a:tr>
                </a:tbl>
              </a:graphicData>
            </a:graphic>
          </p:graphicFrame>
        </mc:Choice>
        <mc:Fallback>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3300818236"/>
                  </p:ext>
                </p:extLst>
              </p:nvPr>
            </p:nvGraphicFramePr>
            <p:xfrm>
              <a:off x="643896" y="2797447"/>
              <a:ext cx="16272503" cy="364620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557891">
                      <a:extLst>
                        <a:ext uri="{9D8B030D-6E8A-4147-A177-3AD203B41FA5}">
                          <a16:colId xmlns:a16="http://schemas.microsoft.com/office/drawing/2014/main" val="3635349001"/>
                        </a:ext>
                      </a:extLst>
                    </a:gridCol>
                    <a:gridCol w="2557891">
                      <a:extLst>
                        <a:ext uri="{9D8B030D-6E8A-4147-A177-3AD203B41FA5}">
                          <a16:colId xmlns:a16="http://schemas.microsoft.com/office/drawing/2014/main" val="2061690328"/>
                        </a:ext>
                      </a:extLst>
                    </a:gridCol>
                    <a:gridCol w="3483048">
                      <a:extLst>
                        <a:ext uri="{9D8B030D-6E8A-4147-A177-3AD203B41FA5}">
                          <a16:colId xmlns:a16="http://schemas.microsoft.com/office/drawing/2014/main" val="1747815129"/>
                        </a:ext>
                      </a:extLst>
                    </a:gridCol>
                    <a:gridCol w="2557891">
                      <a:extLst>
                        <a:ext uri="{9D8B030D-6E8A-4147-A177-3AD203B41FA5}">
                          <a16:colId xmlns:a16="http://schemas.microsoft.com/office/drawing/2014/main" val="4120391886"/>
                        </a:ext>
                      </a:extLst>
                    </a:gridCol>
                    <a:gridCol w="2557891">
                      <a:extLst>
                        <a:ext uri="{9D8B030D-6E8A-4147-A177-3AD203B41FA5}">
                          <a16:colId xmlns:a16="http://schemas.microsoft.com/office/drawing/2014/main" val="4249454889"/>
                        </a:ext>
                      </a:extLst>
                    </a:gridCol>
                    <a:gridCol w="2557891">
                      <a:extLst>
                        <a:ext uri="{9D8B030D-6E8A-4147-A177-3AD203B41FA5}">
                          <a16:colId xmlns:a16="http://schemas.microsoft.com/office/drawing/2014/main" val="540952998"/>
                        </a:ext>
                      </a:extLst>
                    </a:gridCol>
                  </a:tblGrid>
                  <a:tr h="729240">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max_features</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min_samples_leaf</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max_depth</a:t>
                          </a:r>
                        </a:p>
                      </a:txBody>
                      <a:tcPr marL="7620" marR="7620" marT="7620" marB="0" anchor="b"/>
                    </a:tc>
                    <a:tc>
                      <a:txBody>
                        <a:bodyPr/>
                        <a:lstStyle/>
                        <a:p>
                          <a:endParaRPr lang="en-US"/>
                        </a:p>
                      </a:txBody>
                      <a:tcPr marL="7620" marR="7620" marT="7620" marB="0" anchor="b">
                        <a:blipFill>
                          <a:blip r:embed="rId2"/>
                          <a:stretch>
                            <a:fillRect l="-446062" t="-14167" r="-110263" b="-431667"/>
                          </a:stretch>
                        </a:blipFill>
                      </a:tcPr>
                    </a:tc>
                    <a:tc>
                      <a:txBody>
                        <a:bodyPr/>
                        <a:lstStyle/>
                        <a:p>
                          <a:endParaRPr lang="en-US"/>
                        </a:p>
                      </a:txBody>
                      <a:tcPr marL="7620" marR="7620" marT="7620" marB="0" anchor="b">
                        <a:blipFill>
                          <a:blip r:embed="rId2"/>
                          <a:stretch>
                            <a:fillRect l="-544762" t="-14167" r="-10000" b="-431667"/>
                          </a:stretch>
                        </a:blipFill>
                      </a:tcPr>
                    </a:tc>
                    <a:extLst>
                      <a:ext uri="{0D108BD9-81ED-4DB2-BD59-A6C34878D82A}">
                        <a16:rowId xmlns:a16="http://schemas.microsoft.com/office/drawing/2014/main" val="789554603"/>
                      </a:ext>
                    </a:extLst>
                  </a:tr>
                  <a:tr h="729240">
                    <a:tc>
                      <a:txBody>
                        <a:bodyPr/>
                        <a:lstStyle/>
                        <a:p>
                          <a:pPr algn="ctr" fontAlgn="b"/>
                          <a:r>
                            <a:rPr lang="en-IN" sz="3000" b="0" i="0" u="none" strike="noStrike" dirty="0">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0.73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576634153"/>
                      </a:ext>
                    </a:extLst>
                  </a:tr>
                  <a:tr h="729240">
                    <a:tc>
                      <a:txBody>
                        <a:bodyPr/>
                        <a:lstStyle/>
                        <a:p>
                          <a:pPr algn="ctr" fontAlgn="b"/>
                          <a:r>
                            <a:rPr lang="en-IN" sz="3000" b="0" i="0" u="none" strike="noStrike" dirty="0">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extLst>
                      <a:ext uri="{0D108BD9-81ED-4DB2-BD59-A6C34878D82A}">
                        <a16:rowId xmlns:a16="http://schemas.microsoft.com/office/drawing/2014/main" val="712436711"/>
                      </a:ext>
                    </a:extLst>
                  </a:tr>
                  <a:tr h="729240">
                    <a:tc>
                      <a:txBody>
                        <a:bodyPr/>
                        <a:lstStyle/>
                        <a:p>
                          <a:pPr algn="ctr" fontAlgn="b"/>
                          <a:r>
                            <a:rPr lang="en-IN" sz="3000" b="0" i="0" u="none" strike="noStrike" dirty="0">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0.69</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extLst>
                      <a:ext uri="{0D108BD9-81ED-4DB2-BD59-A6C34878D82A}">
                        <a16:rowId xmlns:a16="http://schemas.microsoft.com/office/drawing/2014/main" val="1862510503"/>
                      </a:ext>
                    </a:extLst>
                  </a:tr>
                  <a:tr h="729240">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3</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extLst>
                      <a:ext uri="{0D108BD9-81ED-4DB2-BD59-A6C34878D82A}">
                        <a16:rowId xmlns:a16="http://schemas.microsoft.com/office/drawing/2014/main" val="4287376813"/>
                      </a:ext>
                    </a:extLst>
                  </a:tr>
                </a:tbl>
              </a:graphicData>
            </a:graphic>
          </p:graphicFrame>
        </mc:Fallback>
      </mc:AlternateContent>
      <p:sp>
        <p:nvSpPr>
          <p:cNvPr id="12" name="Freeform 27">
            <a:extLst>
              <a:ext uri="{FF2B5EF4-FFF2-40B4-BE49-F238E27FC236}">
                <a16:creationId xmlns:a16="http://schemas.microsoft.com/office/drawing/2014/main" id="{CD073DAB-67AD-C7DE-85F4-DA65EC9F9B3B}"/>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28">
            <a:extLst>
              <a:ext uri="{FF2B5EF4-FFF2-40B4-BE49-F238E27FC236}">
                <a16:creationId xmlns:a16="http://schemas.microsoft.com/office/drawing/2014/main" id="{A288813C-3844-6B60-9BAC-83D4A1C34FE3}"/>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AutoShape 2">
            <a:extLst>
              <a:ext uri="{FF2B5EF4-FFF2-40B4-BE49-F238E27FC236}">
                <a16:creationId xmlns:a16="http://schemas.microsoft.com/office/drawing/2014/main" id="{B597885E-D3D1-D9CD-41C3-AE5F51867C94}"/>
              </a:ext>
            </a:extLst>
          </p:cNvPr>
          <p:cNvSpPr/>
          <p:nvPr/>
        </p:nvSpPr>
        <p:spPr>
          <a:xfrm>
            <a:off x="-260599" y="9086850"/>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0" name="AutoShape 3">
            <a:extLst>
              <a:ext uri="{FF2B5EF4-FFF2-40B4-BE49-F238E27FC236}">
                <a16:creationId xmlns:a16="http://schemas.microsoft.com/office/drawing/2014/main" id="{39CDB7B5-D9C5-26FA-2C3C-AA48DD41A4D1}"/>
              </a:ext>
            </a:extLst>
          </p:cNvPr>
          <p:cNvSpPr/>
          <p:nvPr/>
        </p:nvSpPr>
        <p:spPr>
          <a:xfrm>
            <a:off x="11430169" y="9086850"/>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CB28017F-94D9-BD6D-E385-AFBCF182B271}"/>
                  </a:ext>
                </a:extLst>
              </p:cNvPr>
              <p:cNvSpPr txBox="1"/>
              <p:nvPr/>
            </p:nvSpPr>
            <p:spPr>
              <a:xfrm>
                <a:off x="0" y="7042290"/>
                <a:ext cx="18288000" cy="658898"/>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Here the Decision Tree is </a:t>
                </a:r>
                <a:r>
                  <a:rPr lang="en-IN" sz="3600" b="1" dirty="0">
                    <a:latin typeface="Urdu Typesetting" panose="03020402040406030203" pitchFamily="66" charset="-78"/>
                    <a:cs typeface="Urdu Typesetting" panose="03020402040406030203" pitchFamily="66" charset="-78"/>
                  </a:rPr>
                  <a:t>consistent</a:t>
                </a:r>
                <a:r>
                  <a:rPr lang="en-IN" sz="3600" dirty="0">
                    <a:latin typeface="Urdu Typesetting" panose="03020402040406030203" pitchFamily="66" charset="-78"/>
                    <a:cs typeface="Urdu Typesetting" panose="03020402040406030203" pitchFamily="66" charset="-78"/>
                  </a:rPr>
                  <a:t> for different train-test ratio’s as </a:t>
                </a:r>
                <a14:m>
                  <m:oMath xmlns:m="http://schemas.openxmlformats.org/officeDocument/2006/math">
                    <m:sSup>
                      <m:sSupPr>
                        <m:ctrlPr>
                          <a:rPr lang="en-IN" sz="3600" b="1" i="1" u="none" strike="noStrike" smtClean="0">
                            <a:solidFill>
                              <a:schemeClr val="tx1"/>
                            </a:solidFill>
                            <a:effectLst/>
                            <a:latin typeface="Cambria Math" panose="02040503050406030204" pitchFamily="18" charset="0"/>
                          </a:rPr>
                        </m:ctrlPr>
                      </m:sSupPr>
                      <m:e>
                        <m:r>
                          <a:rPr lang="en-US" sz="3600" b="1" i="1" u="none" strike="noStrike" smtClean="0">
                            <a:solidFill>
                              <a:schemeClr val="tx1"/>
                            </a:solidFill>
                            <a:effectLst/>
                            <a:latin typeface="Cambria Math" panose="02040503050406030204" pitchFamily="18" charset="0"/>
                          </a:rPr>
                          <m:t>𝑹</m:t>
                        </m:r>
                      </m:e>
                      <m:sup>
                        <m:r>
                          <a:rPr lang="en-IN" sz="3600" b="1" i="1" u="none" strike="noStrike" smtClean="0">
                            <a:solidFill>
                              <a:schemeClr val="tx1"/>
                            </a:solidFill>
                            <a:effectLst/>
                            <a:latin typeface="Cambria Math" panose="02040503050406030204" pitchFamily="18" charset="0"/>
                          </a:rPr>
                          <m:t>𝟐</m:t>
                        </m:r>
                      </m:sup>
                    </m:sSup>
                  </m:oMath>
                </a14:m>
                <a:r>
                  <a:rPr lang="en-IN" sz="3600" dirty="0">
                    <a:latin typeface="Urdu Typesetting" panose="03020402040406030203" pitchFamily="66" charset="-78"/>
                    <a:cs typeface="Urdu Typesetting" panose="03020402040406030203" pitchFamily="66" charset="-78"/>
                  </a:rPr>
                  <a:t> is about 70%</a:t>
                </a:r>
              </a:p>
            </p:txBody>
          </p:sp>
        </mc:Choice>
        <mc:Fallback>
          <p:sp>
            <p:nvSpPr>
              <p:cNvPr id="8" name="TextBox 7">
                <a:extLst>
                  <a:ext uri="{FF2B5EF4-FFF2-40B4-BE49-F238E27FC236}">
                    <a16:creationId xmlns:a16="http://schemas.microsoft.com/office/drawing/2014/main" id="{CB28017F-94D9-BD6D-E385-AFBCF182B271}"/>
                  </a:ext>
                </a:extLst>
              </p:cNvPr>
              <p:cNvSpPr txBox="1">
                <a:spLocks noRot="1" noChangeAspect="1" noMove="1" noResize="1" noEditPoints="1" noAdjustHandles="1" noChangeArrowheads="1" noChangeShapeType="1" noTextEdit="1"/>
              </p:cNvSpPr>
              <p:nvPr/>
            </p:nvSpPr>
            <p:spPr>
              <a:xfrm>
                <a:off x="0" y="7042290"/>
                <a:ext cx="18288000" cy="658898"/>
              </a:xfrm>
              <a:prstGeom prst="rect">
                <a:avLst/>
              </a:prstGeom>
              <a:blipFill>
                <a:blip r:embed="rId5"/>
                <a:stretch>
                  <a:fillRect t="-11111" b="-35185"/>
                </a:stretch>
              </a:blipFill>
            </p:spPr>
            <p:txBody>
              <a:bodyPr/>
              <a:lstStyle/>
              <a:p>
                <a:r>
                  <a:rPr lang="en-IN">
                    <a:noFill/>
                  </a:rPr>
                  <a:t> </a:t>
                </a:r>
              </a:p>
            </p:txBody>
          </p:sp>
        </mc:Fallback>
      </mc:AlternateContent>
      <p:sp>
        <p:nvSpPr>
          <p:cNvPr id="14" name="TextBox 13">
            <a:extLst>
              <a:ext uri="{FF2B5EF4-FFF2-40B4-BE49-F238E27FC236}">
                <a16:creationId xmlns:a16="http://schemas.microsoft.com/office/drawing/2014/main" id="{0B28486D-9F03-7C02-3C42-CF4CD68A3AE2}"/>
              </a:ext>
            </a:extLst>
          </p:cNvPr>
          <p:cNvSpPr txBox="1"/>
          <p:nvPr/>
        </p:nvSpPr>
        <p:spPr>
          <a:xfrm>
            <a:off x="1252676" y="9220170"/>
            <a:ext cx="7606762" cy="400110"/>
          </a:xfrm>
          <a:prstGeom prst="rect">
            <a:avLst/>
          </a:prstGeom>
          <a:noFill/>
        </p:spPr>
        <p:txBody>
          <a:bodyPr wrap="none" rtlCol="0">
            <a:spAutoFit/>
          </a:bodyPr>
          <a:lstStyle/>
          <a:p>
            <a:r>
              <a:rPr lang="en-US" sz="2000" i="1" dirty="0"/>
              <a:t>* Please refer to Appendix page 43 for a detailed Decision Tree diagram</a:t>
            </a:r>
            <a:endParaRPr lang="en-IN" sz="2000" i="1" dirty="0"/>
          </a:p>
        </p:txBody>
      </p:sp>
    </p:spTree>
    <p:extLst>
      <p:ext uri="{BB962C8B-B14F-4D97-AF65-F5344CB8AC3E}">
        <p14:creationId xmlns:p14="http://schemas.microsoft.com/office/powerpoint/2010/main" val="3633149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143000" y="1197604"/>
            <a:ext cx="13180039" cy="856966"/>
          </a:xfrm>
          <a:prstGeom prst="rect">
            <a:avLst/>
          </a:prstGeom>
        </p:spPr>
        <p:txBody>
          <a:bodyPr lIns="0" tIns="0" rIns="0" bIns="0" rtlCol="0" anchor="t">
            <a:spAutoFit/>
          </a:bodyPr>
          <a:lstStyle/>
          <a:p>
            <a:pP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CONTENT</a:t>
            </a:r>
          </a:p>
        </p:txBody>
      </p:sp>
      <p:sp>
        <p:nvSpPr>
          <p:cNvPr id="7" name="TextBox 7"/>
          <p:cNvSpPr txBox="1"/>
          <p:nvPr/>
        </p:nvSpPr>
        <p:spPr>
          <a:xfrm>
            <a:off x="-4267200" y="6996186"/>
            <a:ext cx="4480960" cy="629920"/>
          </a:xfrm>
          <a:prstGeom prst="rect">
            <a:avLst/>
          </a:prstGeom>
        </p:spPr>
        <p:txBody>
          <a:bodyPr lIns="0" tIns="0" rIns="0" bIns="0" rtlCol="0" anchor="t">
            <a:spAutoFit/>
          </a:bodyPr>
          <a:lstStyle/>
          <a:p>
            <a:pPr marL="798829" lvl="1" indent="-399415" algn="l">
              <a:lnSpc>
                <a:spcPts val="5179"/>
              </a:lnSpc>
              <a:buFont typeface="Arial"/>
              <a:buChar char="•"/>
            </a:pPr>
            <a:r>
              <a:rPr lang="en-US" sz="3699" dirty="0">
                <a:solidFill>
                  <a:srgbClr val="000000"/>
                </a:solidFill>
                <a:latin typeface="Alatsi"/>
                <a:ea typeface="Alatsi"/>
                <a:cs typeface="Alatsi"/>
                <a:sym typeface="Alatsi"/>
              </a:rPr>
              <a:t>Methodology</a:t>
            </a:r>
          </a:p>
        </p:txBody>
      </p:sp>
      <p:sp>
        <p:nvSpPr>
          <p:cNvPr id="12" name="AutoShape 12"/>
          <p:cNvSpPr/>
          <p:nvPr/>
        </p:nvSpPr>
        <p:spPr>
          <a:xfrm flipV="1">
            <a:off x="-260599" y="9061267"/>
            <a:ext cx="12496837"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3" name="AutoShape 1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14" name="Group 14"/>
          <p:cNvGrpSpPr/>
          <p:nvPr/>
        </p:nvGrpSpPr>
        <p:grpSpPr>
          <a:xfrm>
            <a:off x="15859155" y="0"/>
            <a:ext cx="1562612" cy="1673225"/>
            <a:chOff x="0" y="0"/>
            <a:chExt cx="2083482" cy="2230967"/>
          </a:xfrm>
        </p:grpSpPr>
        <p:grpSp>
          <p:nvGrpSpPr>
            <p:cNvPr id="15" name="Group 15"/>
            <p:cNvGrpSpPr/>
            <p:nvPr/>
          </p:nvGrpSpPr>
          <p:grpSpPr>
            <a:xfrm>
              <a:off x="75599" y="0"/>
              <a:ext cx="1932284" cy="2230967"/>
              <a:chOff x="0" y="0"/>
              <a:chExt cx="703982" cy="812800"/>
            </a:xfrm>
          </p:grpSpPr>
          <p:sp>
            <p:nvSpPr>
              <p:cNvPr id="16" name="Freeform 1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7" name="TextBox 1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a:t>
              </a:r>
            </a:p>
          </p:txBody>
        </p:sp>
      </p:grpSp>
      <p:sp>
        <p:nvSpPr>
          <p:cNvPr id="20" name="Freeform 20"/>
          <p:cNvSpPr/>
          <p:nvPr/>
        </p:nvSpPr>
        <p:spPr>
          <a:xfrm>
            <a:off x="13601700" y="614206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2" name="TextBox 21">
            <a:extLst>
              <a:ext uri="{FF2B5EF4-FFF2-40B4-BE49-F238E27FC236}">
                <a16:creationId xmlns:a16="http://schemas.microsoft.com/office/drawing/2014/main" id="{F10F6E41-17E4-BFCE-699C-4927FF45FC46}"/>
              </a:ext>
            </a:extLst>
          </p:cNvPr>
          <p:cNvSpPr txBox="1"/>
          <p:nvPr/>
        </p:nvSpPr>
        <p:spPr>
          <a:xfrm>
            <a:off x="6705600" y="1608781"/>
            <a:ext cx="8012261" cy="7878119"/>
          </a:xfrm>
          <a:prstGeom prst="rect">
            <a:avLst/>
          </a:prstGeom>
          <a:noFill/>
        </p:spPr>
        <p:txBody>
          <a:bodyPr wrap="square">
            <a:spAutoFit/>
          </a:bodyPr>
          <a:lstStyle/>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Introduction                   		4</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Objectives                       		5</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Literature Review        	6  </a:t>
            </a:r>
          </a:p>
          <a:p>
            <a:pPr marL="660400" indent="-457200" rtl="0">
              <a:lnSpc>
                <a:spcPct val="150000"/>
              </a:lnSpc>
              <a:spcBef>
                <a:spcPts val="0"/>
              </a:spcBef>
              <a:spcAft>
                <a:spcPts val="0"/>
              </a:spcAft>
              <a:buFont typeface="Wingdings" panose="05000000000000000000" pitchFamily="2" charset="2"/>
              <a:buChar char="q"/>
            </a:pPr>
            <a:r>
              <a:rPr lang="en-IN" sz="3100" b="1" dirty="0">
                <a:solidFill>
                  <a:srgbClr val="000000"/>
                </a:solidFill>
                <a:latin typeface="Urdu Typesetting" panose="03020402040406030203" pitchFamily="66" charset="-78"/>
                <a:cs typeface="Urdu Typesetting" panose="03020402040406030203" pitchFamily="66" charset="-78"/>
              </a:rPr>
              <a:t>About data                       		8</a:t>
            </a: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  </a:t>
            </a:r>
          </a:p>
          <a:p>
            <a:pPr marL="660400" indent="-457200" rtl="0">
              <a:lnSpc>
                <a:spcPct val="150000"/>
              </a:lnSpc>
              <a:spcBef>
                <a:spcPts val="0"/>
              </a:spcBef>
              <a:spcAft>
                <a:spcPts val="0"/>
              </a:spcAft>
              <a:buFont typeface="Wingdings" panose="05000000000000000000" pitchFamily="2" charset="2"/>
              <a:buChar char="q"/>
            </a:pPr>
            <a:r>
              <a:rPr lang="en-IN" sz="3100" b="1" dirty="0">
                <a:solidFill>
                  <a:srgbClr val="000000"/>
                </a:solidFill>
                <a:latin typeface="Urdu Typesetting" panose="03020402040406030203" pitchFamily="66" charset="-78"/>
                <a:cs typeface="Urdu Typesetting" panose="03020402040406030203" pitchFamily="66" charset="-78"/>
              </a:rPr>
              <a:t> Data  Cleaning               		10</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 EDA                                      			12</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Modelling                         		</a:t>
            </a:r>
            <a:r>
              <a:rPr lang="en-IN" sz="3100" b="1" dirty="0">
                <a:solidFill>
                  <a:srgbClr val="000000"/>
                </a:solidFill>
                <a:latin typeface="Urdu Typesetting" panose="03020402040406030203" pitchFamily="66" charset="-78"/>
                <a:cs typeface="Urdu Typesetting" panose="03020402040406030203" pitchFamily="66" charset="-78"/>
              </a:rPr>
              <a:t>23</a:t>
            </a: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   </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Result                                			29 </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Conclusion                       		</a:t>
            </a:r>
            <a:r>
              <a:rPr lang="en-IN" sz="3100" b="1" dirty="0">
                <a:solidFill>
                  <a:srgbClr val="000000"/>
                </a:solidFill>
                <a:latin typeface="Urdu Typesetting" panose="03020402040406030203" pitchFamily="66" charset="-78"/>
                <a:cs typeface="Urdu Typesetting" panose="03020402040406030203" pitchFamily="66" charset="-78"/>
              </a:rPr>
              <a:t>30</a:t>
            </a: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   </a:t>
            </a:r>
            <a:endParaRPr lang="en-IN" sz="3100" b="1" dirty="0">
              <a:effectLst/>
              <a:latin typeface="Urdu Typesetting" panose="03020402040406030203" pitchFamily="66" charset="-78"/>
              <a:cs typeface="Urdu Typesetting" panose="03020402040406030203" pitchFamily="66" charset="-78"/>
            </a:endParaRPr>
          </a:p>
          <a:p>
            <a:pPr marL="660400" indent="-457200" rtl="0">
              <a:lnSpc>
                <a:spcPct val="150000"/>
              </a:lnSpc>
              <a:spcBef>
                <a:spcPts val="0"/>
              </a:spcBef>
              <a:spcAft>
                <a:spcPts val="0"/>
              </a:spcAft>
              <a:buFont typeface="Wingdings" panose="05000000000000000000" pitchFamily="2" charset="2"/>
              <a:buChar char="q"/>
            </a:pPr>
            <a:r>
              <a:rPr lang="en-IN" sz="3100" b="1" i="0" u="none" strike="noStrike" dirty="0">
                <a:solidFill>
                  <a:srgbClr val="000000"/>
                </a:solidFill>
                <a:effectLst/>
                <a:latin typeface="Urdu Typesetting" panose="03020402040406030203" pitchFamily="66" charset="-78"/>
                <a:cs typeface="Urdu Typesetting" panose="03020402040406030203" pitchFamily="66" charset="-78"/>
              </a:rPr>
              <a:t>Recommendation       	</a:t>
            </a:r>
            <a:r>
              <a:rPr lang="en-IN" sz="3100" b="1" dirty="0">
                <a:solidFill>
                  <a:srgbClr val="000000"/>
                </a:solidFill>
                <a:latin typeface="Urdu Typesetting" panose="03020402040406030203" pitchFamily="66" charset="-78"/>
                <a:cs typeface="Urdu Typesetting" panose="03020402040406030203" pitchFamily="66" charset="-78"/>
              </a:rPr>
              <a:t>32</a:t>
            </a:r>
            <a:br>
              <a:rPr lang="en-IN" sz="3100" b="1" dirty="0">
                <a:latin typeface="Urdu Typesetting" panose="03020402040406030203" pitchFamily="66" charset="-78"/>
                <a:cs typeface="Urdu Typesetting" panose="03020402040406030203" pitchFamily="66" charset="-78"/>
              </a:rPr>
            </a:br>
            <a:endParaRPr lang="en-IN" sz="3100" b="1" dirty="0">
              <a:latin typeface="Urdu Typesetting" panose="03020402040406030203" pitchFamily="66" charset="-78"/>
              <a:cs typeface="Urdu Typesetting" panose="03020402040406030203" pitchFamily="66" charset="-78"/>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30</a:t>
              </a:r>
            </a:p>
          </p:txBody>
        </p:sp>
      </p:grpSp>
      <p:sp>
        <p:nvSpPr>
          <p:cNvPr id="12" name="Freeform 27">
            <a:extLst>
              <a:ext uri="{FF2B5EF4-FFF2-40B4-BE49-F238E27FC236}">
                <a16:creationId xmlns:a16="http://schemas.microsoft.com/office/drawing/2014/main" id="{CD073DAB-67AD-C7DE-85F4-DA65EC9F9B3B}"/>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28">
            <a:extLst>
              <a:ext uri="{FF2B5EF4-FFF2-40B4-BE49-F238E27FC236}">
                <a16:creationId xmlns:a16="http://schemas.microsoft.com/office/drawing/2014/main" id="{A288813C-3844-6B60-9BAC-83D4A1C34FE3}"/>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AutoShape 2">
            <a:extLst>
              <a:ext uri="{FF2B5EF4-FFF2-40B4-BE49-F238E27FC236}">
                <a16:creationId xmlns:a16="http://schemas.microsoft.com/office/drawing/2014/main" id="{B597885E-D3D1-D9CD-41C3-AE5F51867C94}"/>
              </a:ext>
            </a:extLst>
          </p:cNvPr>
          <p:cNvSpPr/>
          <p:nvPr/>
        </p:nvSpPr>
        <p:spPr>
          <a:xfrm>
            <a:off x="-260599" y="9086850"/>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0" name="AutoShape 3">
            <a:extLst>
              <a:ext uri="{FF2B5EF4-FFF2-40B4-BE49-F238E27FC236}">
                <a16:creationId xmlns:a16="http://schemas.microsoft.com/office/drawing/2014/main" id="{39CDB7B5-D9C5-26FA-2C3C-AA48DD41A4D1}"/>
              </a:ext>
            </a:extLst>
          </p:cNvPr>
          <p:cNvSpPr/>
          <p:nvPr/>
        </p:nvSpPr>
        <p:spPr>
          <a:xfrm>
            <a:off x="11430169" y="9086850"/>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4" name="Google Shape;478;p45">
            <a:extLst>
              <a:ext uri="{FF2B5EF4-FFF2-40B4-BE49-F238E27FC236}">
                <a16:creationId xmlns:a16="http://schemas.microsoft.com/office/drawing/2014/main" id="{92DA401E-46D2-8D56-78FD-0F8D469FB08C}"/>
              </a:ext>
            </a:extLst>
          </p:cNvPr>
          <p:cNvSpPr txBox="1"/>
          <p:nvPr/>
        </p:nvSpPr>
        <p:spPr>
          <a:xfrm>
            <a:off x="1236349" y="800100"/>
            <a:ext cx="15815306" cy="1508105"/>
          </a:xfrm>
          <a:prstGeom prst="rect">
            <a:avLst/>
          </a:prstGeom>
          <a:noFill/>
          <a:ln>
            <a:noFill/>
          </a:ln>
        </p:spPr>
        <p:txBody>
          <a:bodyPr spcFirstLastPara="1" wrap="square" lIns="0" tIns="0" rIns="0" bIns="0" anchor="t" anchorCtr="0">
            <a:spAutoFit/>
          </a:bodyPr>
          <a:lstStyle/>
          <a:p>
            <a:pPr algn="ctr">
              <a:lnSpc>
                <a:spcPct val="140004"/>
              </a:lnSpc>
            </a:pPr>
            <a:r>
              <a:rPr lang="en" sz="7000" b="1" dirty="0">
                <a:solidFill>
                  <a:srgbClr val="000000"/>
                </a:solidFill>
                <a:latin typeface="Urdu Typesetting" panose="03020402040406030203" pitchFamily="66" charset="-78"/>
                <a:cs typeface="Urdu Typesetting" panose="03020402040406030203" pitchFamily="66" charset="-78"/>
                <a:sym typeface="Alatsi"/>
              </a:rPr>
              <a:t>Random Forest</a:t>
            </a:r>
            <a:endParaRPr sz="7000" b="1" dirty="0">
              <a:solidFill>
                <a:srgbClr val="000000"/>
              </a:solidFill>
              <a:latin typeface="Urdu Typesetting" panose="03020402040406030203" pitchFamily="66" charset="-78"/>
              <a:cs typeface="Urdu Typesetting" panose="03020402040406030203" pitchFamily="66" charset="-78"/>
            </a:endParaRPr>
          </a:p>
        </p:txBody>
      </p:sp>
      <mc:AlternateContent xmlns:mc="http://schemas.openxmlformats.org/markup-compatibility/2006">
        <mc:Choice xmlns:a14="http://schemas.microsoft.com/office/drawing/2010/main" Requires="a14">
          <p:graphicFrame>
            <p:nvGraphicFramePr>
              <p:cNvPr id="15" name="Table 14">
                <a:extLst>
                  <a:ext uri="{FF2B5EF4-FFF2-40B4-BE49-F238E27FC236}">
                    <a16:creationId xmlns:a16="http://schemas.microsoft.com/office/drawing/2014/main" id="{32C22B3C-0C69-B9C4-DF1E-E8BBB2EE1BBB}"/>
                  </a:ext>
                </a:extLst>
              </p:cNvPr>
              <p:cNvGraphicFramePr>
                <a:graphicFrameLocks noGrp="1"/>
              </p:cNvGraphicFramePr>
              <p:nvPr>
                <p:extLst>
                  <p:ext uri="{D42A27DB-BD31-4B8C-83A1-F6EECF244321}">
                    <p14:modId xmlns:p14="http://schemas.microsoft.com/office/powerpoint/2010/main" val="3495706566"/>
                  </p:ext>
                </p:extLst>
              </p:nvPr>
            </p:nvGraphicFramePr>
            <p:xfrm>
              <a:off x="1143000" y="2820599"/>
              <a:ext cx="15468598" cy="358671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431524">
                      <a:extLst>
                        <a:ext uri="{9D8B030D-6E8A-4147-A177-3AD203B41FA5}">
                          <a16:colId xmlns:a16="http://schemas.microsoft.com/office/drawing/2014/main" val="3635349001"/>
                        </a:ext>
                      </a:extLst>
                    </a:gridCol>
                    <a:gridCol w="2431524">
                      <a:extLst>
                        <a:ext uri="{9D8B030D-6E8A-4147-A177-3AD203B41FA5}">
                          <a16:colId xmlns:a16="http://schemas.microsoft.com/office/drawing/2014/main" val="2061690328"/>
                        </a:ext>
                      </a:extLst>
                    </a:gridCol>
                    <a:gridCol w="3310978">
                      <a:extLst>
                        <a:ext uri="{9D8B030D-6E8A-4147-A177-3AD203B41FA5}">
                          <a16:colId xmlns:a16="http://schemas.microsoft.com/office/drawing/2014/main" val="1747815129"/>
                        </a:ext>
                      </a:extLst>
                    </a:gridCol>
                    <a:gridCol w="2431524">
                      <a:extLst>
                        <a:ext uri="{9D8B030D-6E8A-4147-A177-3AD203B41FA5}">
                          <a16:colId xmlns:a16="http://schemas.microsoft.com/office/drawing/2014/main" val="4120391886"/>
                        </a:ext>
                      </a:extLst>
                    </a:gridCol>
                    <a:gridCol w="2431524">
                      <a:extLst>
                        <a:ext uri="{9D8B030D-6E8A-4147-A177-3AD203B41FA5}">
                          <a16:colId xmlns:a16="http://schemas.microsoft.com/office/drawing/2014/main" val="4249454889"/>
                        </a:ext>
                      </a:extLst>
                    </a:gridCol>
                    <a:gridCol w="2431524">
                      <a:extLst>
                        <a:ext uri="{9D8B030D-6E8A-4147-A177-3AD203B41FA5}">
                          <a16:colId xmlns:a16="http://schemas.microsoft.com/office/drawing/2014/main" val="540952998"/>
                        </a:ext>
                      </a:extLst>
                    </a:gridCol>
                  </a:tblGrid>
                  <a:tr h="717342">
                    <a:tc>
                      <a:txBody>
                        <a:bodyPr/>
                        <a:lstStyle/>
                        <a:p>
                          <a:pPr marL="0" marR="0" lvl="0" indent="0" algn="ctr" rtl="0">
                            <a:spcBef>
                              <a:spcPts val="0"/>
                            </a:spcBef>
                            <a:spcAft>
                              <a:spcPts val="0"/>
                            </a:spcAft>
                            <a:buNone/>
                          </a:pPr>
                          <a:r>
                            <a:rPr lang="en" sz="3000" b="0" i="0" u="none" strike="noStrike" cap="none" dirty="0">
                              <a:solidFill>
                                <a:schemeClr val="bg1"/>
                              </a:solidFill>
                              <a:latin typeface="Abadi" panose="020B0604020104020204" pitchFamily="34" charset="0"/>
                              <a:ea typeface="Calibri"/>
                              <a:cs typeface="Calibri"/>
                              <a:sym typeface="Calibri"/>
                            </a:rPr>
                            <a:t>Train-test</a:t>
                          </a:r>
                          <a:endParaRPr sz="3000" dirty="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chemeClr val="bg1"/>
                              </a:solidFill>
                              <a:latin typeface="Abadi" panose="020B0604020104020204" pitchFamily="34" charset="0"/>
                              <a:ea typeface="Calibri"/>
                              <a:cs typeface="Calibri"/>
                              <a:sym typeface="Calibri"/>
                            </a:rPr>
                            <a:t>max_features</a:t>
                          </a:r>
                          <a:endParaRPr sz="300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chemeClr val="bg1"/>
                              </a:solidFill>
                              <a:latin typeface="Abadi" panose="020B0604020104020204" pitchFamily="34" charset="0"/>
                              <a:ea typeface="Calibri"/>
                              <a:cs typeface="Calibri"/>
                              <a:sym typeface="Calibri"/>
                            </a:rPr>
                            <a:t>min_samples_leaf</a:t>
                          </a:r>
                          <a:endParaRPr sz="300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chemeClr val="bg1"/>
                              </a:solidFill>
                              <a:latin typeface="Abadi" panose="020B0604020104020204" pitchFamily="34" charset="0"/>
                              <a:ea typeface="Calibri"/>
                              <a:cs typeface="Calibri"/>
                              <a:sym typeface="Calibri"/>
                            </a:rPr>
                            <a:t>max_depth</a:t>
                          </a:r>
                          <a:endParaRPr sz="3000" dirty="0">
                            <a:solidFill>
                              <a:schemeClr val="bg1"/>
                            </a:solidFill>
                            <a:latin typeface="Abadi" panose="020B0604020104020204" pitchFamily="34" charset="0"/>
                          </a:endParaRPr>
                        </a:p>
                      </a:txBody>
                      <a:tcPr marL="7650" marR="7650" marT="7650" marB="0" anchor="b"/>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m:oMathPara>
                          </a14:m>
                          <a:endParaRPr lang="en-IN" sz="3000" b="0" i="0" u="none" strike="noStrike" dirty="0">
                            <a:solidFill>
                              <a:schemeClr val="bg1"/>
                            </a:solidFill>
                            <a:effectLst/>
                            <a:latin typeface="Abadi" panose="020B0604020104020204" pitchFamily="34" charset="0"/>
                          </a:endParaRPr>
                        </a:p>
                      </a:txBody>
                      <a:tcPr marL="7650" marR="7650" marT="765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3000" b="0" i="0" u="none" strike="noStrike" dirty="0">
                              <a:solidFill>
                                <a:schemeClr val="bg1"/>
                              </a:solidFill>
                              <a:effectLst/>
                              <a:latin typeface="Abadi" panose="020B0604020104020204" pitchFamily="34" charset="0"/>
                            </a:rPr>
                            <a:t>Train </a:t>
                          </a:r>
                          <a14:m>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a14:m>
                          <a:endParaRPr lang="en-IN" sz="3000" b="0" i="0" u="none" strike="noStrike" dirty="0">
                            <a:solidFill>
                              <a:schemeClr val="bg1"/>
                            </a:solidFill>
                            <a:effectLst/>
                            <a:latin typeface="Abadi" panose="020B0604020104020204" pitchFamily="34" charset="0"/>
                          </a:endParaRPr>
                        </a:p>
                      </a:txBody>
                      <a:tcPr marL="7620" marR="7620" marT="7620" marB="0" anchor="b"/>
                    </a:tc>
                    <a:extLst>
                      <a:ext uri="{0D108BD9-81ED-4DB2-BD59-A6C34878D82A}">
                        <a16:rowId xmlns:a16="http://schemas.microsoft.com/office/drawing/2014/main" val="789554603"/>
                      </a:ext>
                    </a:extLst>
                  </a:tr>
                  <a:tr h="717342">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80-20</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3</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0.94</a:t>
                          </a:r>
                        </a:p>
                      </a:txBody>
                      <a:tcPr marL="7620" marR="7620" marT="7620" marB="0" anchor="b"/>
                    </a:tc>
                    <a:extLst>
                      <a:ext uri="{0D108BD9-81ED-4DB2-BD59-A6C34878D82A}">
                        <a16:rowId xmlns:a16="http://schemas.microsoft.com/office/drawing/2014/main" val="1576634153"/>
                      </a:ext>
                    </a:extLst>
                  </a:tr>
                  <a:tr h="717342">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75-25</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3</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0.94</a:t>
                          </a:r>
                        </a:p>
                      </a:txBody>
                      <a:tcPr marL="7620" marR="7620" marT="7620" marB="0" anchor="b"/>
                    </a:tc>
                    <a:extLst>
                      <a:ext uri="{0D108BD9-81ED-4DB2-BD59-A6C34878D82A}">
                        <a16:rowId xmlns:a16="http://schemas.microsoft.com/office/drawing/2014/main" val="712436711"/>
                      </a:ext>
                    </a:extLst>
                  </a:tr>
                  <a:tr h="717342">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70-30</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3</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0.95</a:t>
                          </a:r>
                        </a:p>
                      </a:txBody>
                      <a:tcPr marL="7620" marR="7620" marT="7620" marB="0" anchor="b"/>
                    </a:tc>
                    <a:extLst>
                      <a:ext uri="{0D108BD9-81ED-4DB2-BD59-A6C34878D82A}">
                        <a16:rowId xmlns:a16="http://schemas.microsoft.com/office/drawing/2014/main" val="1862510503"/>
                      </a:ext>
                    </a:extLst>
                  </a:tr>
                  <a:tr h="717342">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60-40</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3</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0.95</a:t>
                          </a:r>
                        </a:p>
                      </a:txBody>
                      <a:tcPr marL="7620" marR="7620" marT="7620" marB="0" anchor="b"/>
                    </a:tc>
                    <a:extLst>
                      <a:ext uri="{0D108BD9-81ED-4DB2-BD59-A6C34878D82A}">
                        <a16:rowId xmlns:a16="http://schemas.microsoft.com/office/drawing/2014/main" val="4287376813"/>
                      </a:ext>
                    </a:extLst>
                  </a:tr>
                </a:tbl>
              </a:graphicData>
            </a:graphic>
          </p:graphicFrame>
        </mc:Choice>
        <mc:Fallback>
          <p:graphicFrame>
            <p:nvGraphicFramePr>
              <p:cNvPr id="15" name="Table 14">
                <a:extLst>
                  <a:ext uri="{FF2B5EF4-FFF2-40B4-BE49-F238E27FC236}">
                    <a16:creationId xmlns:a16="http://schemas.microsoft.com/office/drawing/2014/main" id="{32C22B3C-0C69-B9C4-DF1E-E8BBB2EE1BBB}"/>
                  </a:ext>
                </a:extLst>
              </p:cNvPr>
              <p:cNvGraphicFramePr>
                <a:graphicFrameLocks noGrp="1"/>
              </p:cNvGraphicFramePr>
              <p:nvPr>
                <p:extLst>
                  <p:ext uri="{D42A27DB-BD31-4B8C-83A1-F6EECF244321}">
                    <p14:modId xmlns:p14="http://schemas.microsoft.com/office/powerpoint/2010/main" val="3495706566"/>
                  </p:ext>
                </p:extLst>
              </p:nvPr>
            </p:nvGraphicFramePr>
            <p:xfrm>
              <a:off x="1143000" y="2820599"/>
              <a:ext cx="15468598" cy="358671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431524">
                      <a:extLst>
                        <a:ext uri="{9D8B030D-6E8A-4147-A177-3AD203B41FA5}">
                          <a16:colId xmlns:a16="http://schemas.microsoft.com/office/drawing/2014/main" val="3635349001"/>
                        </a:ext>
                      </a:extLst>
                    </a:gridCol>
                    <a:gridCol w="2431524">
                      <a:extLst>
                        <a:ext uri="{9D8B030D-6E8A-4147-A177-3AD203B41FA5}">
                          <a16:colId xmlns:a16="http://schemas.microsoft.com/office/drawing/2014/main" val="2061690328"/>
                        </a:ext>
                      </a:extLst>
                    </a:gridCol>
                    <a:gridCol w="3310978">
                      <a:extLst>
                        <a:ext uri="{9D8B030D-6E8A-4147-A177-3AD203B41FA5}">
                          <a16:colId xmlns:a16="http://schemas.microsoft.com/office/drawing/2014/main" val="1747815129"/>
                        </a:ext>
                      </a:extLst>
                    </a:gridCol>
                    <a:gridCol w="2431524">
                      <a:extLst>
                        <a:ext uri="{9D8B030D-6E8A-4147-A177-3AD203B41FA5}">
                          <a16:colId xmlns:a16="http://schemas.microsoft.com/office/drawing/2014/main" val="4120391886"/>
                        </a:ext>
                      </a:extLst>
                    </a:gridCol>
                    <a:gridCol w="2431524">
                      <a:extLst>
                        <a:ext uri="{9D8B030D-6E8A-4147-A177-3AD203B41FA5}">
                          <a16:colId xmlns:a16="http://schemas.microsoft.com/office/drawing/2014/main" val="4249454889"/>
                        </a:ext>
                      </a:extLst>
                    </a:gridCol>
                    <a:gridCol w="2431524">
                      <a:extLst>
                        <a:ext uri="{9D8B030D-6E8A-4147-A177-3AD203B41FA5}">
                          <a16:colId xmlns:a16="http://schemas.microsoft.com/office/drawing/2014/main" val="540952998"/>
                        </a:ext>
                      </a:extLst>
                    </a:gridCol>
                  </a:tblGrid>
                  <a:tr h="717342">
                    <a:tc>
                      <a:txBody>
                        <a:bodyPr/>
                        <a:lstStyle/>
                        <a:p>
                          <a:pPr marL="0" marR="0" lvl="0" indent="0" algn="ctr" rtl="0">
                            <a:spcBef>
                              <a:spcPts val="0"/>
                            </a:spcBef>
                            <a:spcAft>
                              <a:spcPts val="0"/>
                            </a:spcAft>
                            <a:buNone/>
                          </a:pPr>
                          <a:r>
                            <a:rPr lang="en" sz="3000" b="0" i="0" u="none" strike="noStrike" cap="none" dirty="0">
                              <a:solidFill>
                                <a:schemeClr val="bg1"/>
                              </a:solidFill>
                              <a:latin typeface="Abadi" panose="020B0604020104020204" pitchFamily="34" charset="0"/>
                              <a:ea typeface="Calibri"/>
                              <a:cs typeface="Calibri"/>
                              <a:sym typeface="Calibri"/>
                            </a:rPr>
                            <a:t>Train-test</a:t>
                          </a:r>
                          <a:endParaRPr sz="3000" dirty="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chemeClr val="bg1"/>
                              </a:solidFill>
                              <a:latin typeface="Abadi" panose="020B0604020104020204" pitchFamily="34" charset="0"/>
                              <a:ea typeface="Calibri"/>
                              <a:cs typeface="Calibri"/>
                              <a:sym typeface="Calibri"/>
                            </a:rPr>
                            <a:t>max_features</a:t>
                          </a:r>
                          <a:endParaRPr sz="300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chemeClr val="bg1"/>
                              </a:solidFill>
                              <a:latin typeface="Abadi" panose="020B0604020104020204" pitchFamily="34" charset="0"/>
                              <a:ea typeface="Calibri"/>
                              <a:cs typeface="Calibri"/>
                              <a:sym typeface="Calibri"/>
                            </a:rPr>
                            <a:t>min_samples_leaf</a:t>
                          </a:r>
                          <a:endParaRPr sz="3000">
                            <a:solidFill>
                              <a:schemeClr val="bg1"/>
                            </a:solidFill>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chemeClr val="bg1"/>
                              </a:solidFill>
                              <a:latin typeface="Abadi" panose="020B0604020104020204" pitchFamily="34" charset="0"/>
                              <a:ea typeface="Calibri"/>
                              <a:cs typeface="Calibri"/>
                              <a:sym typeface="Calibri"/>
                            </a:rPr>
                            <a:t>max_depth</a:t>
                          </a:r>
                          <a:endParaRPr sz="3000" dirty="0">
                            <a:solidFill>
                              <a:schemeClr val="bg1"/>
                            </a:solidFill>
                            <a:latin typeface="Abadi" panose="020B0604020104020204" pitchFamily="34" charset="0"/>
                          </a:endParaRPr>
                        </a:p>
                      </a:txBody>
                      <a:tcPr marL="7650" marR="7650" marT="7650" marB="0" anchor="b"/>
                    </a:tc>
                    <a:tc>
                      <a:txBody>
                        <a:bodyPr/>
                        <a:lstStyle/>
                        <a:p>
                          <a:endParaRPr lang="en-US"/>
                        </a:p>
                      </a:txBody>
                      <a:tcPr marL="7650" marR="7650" marT="7650" marB="0" anchor="b">
                        <a:blipFill>
                          <a:blip r:embed="rId5"/>
                          <a:stretch>
                            <a:fillRect l="-445363" t="-14407" r="-110276" b="-433051"/>
                          </a:stretch>
                        </a:blipFill>
                      </a:tcPr>
                    </a:tc>
                    <a:tc>
                      <a:txBody>
                        <a:bodyPr/>
                        <a:lstStyle/>
                        <a:p>
                          <a:endParaRPr lang="en-US"/>
                        </a:p>
                      </a:txBody>
                      <a:tcPr marL="7620" marR="7620" marT="7620" marB="0" anchor="b">
                        <a:blipFill>
                          <a:blip r:embed="rId5"/>
                          <a:stretch>
                            <a:fillRect l="-545363" t="-14407" r="-10276" b="-433051"/>
                          </a:stretch>
                        </a:blipFill>
                      </a:tcPr>
                    </a:tc>
                    <a:extLst>
                      <a:ext uri="{0D108BD9-81ED-4DB2-BD59-A6C34878D82A}">
                        <a16:rowId xmlns:a16="http://schemas.microsoft.com/office/drawing/2014/main" val="789554603"/>
                      </a:ext>
                    </a:extLst>
                  </a:tr>
                  <a:tr h="717342">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80-20</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3</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0.94</a:t>
                          </a:r>
                        </a:p>
                      </a:txBody>
                      <a:tcPr marL="7620" marR="7620" marT="7620" marB="0" anchor="b"/>
                    </a:tc>
                    <a:extLst>
                      <a:ext uri="{0D108BD9-81ED-4DB2-BD59-A6C34878D82A}">
                        <a16:rowId xmlns:a16="http://schemas.microsoft.com/office/drawing/2014/main" val="1576634153"/>
                      </a:ext>
                    </a:extLst>
                  </a:tr>
                  <a:tr h="717342">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75-25</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3</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0.94</a:t>
                          </a:r>
                        </a:p>
                      </a:txBody>
                      <a:tcPr marL="7620" marR="7620" marT="7620" marB="0" anchor="b"/>
                    </a:tc>
                    <a:extLst>
                      <a:ext uri="{0D108BD9-81ED-4DB2-BD59-A6C34878D82A}">
                        <a16:rowId xmlns:a16="http://schemas.microsoft.com/office/drawing/2014/main" val="712436711"/>
                      </a:ext>
                    </a:extLst>
                  </a:tr>
                  <a:tr h="717342">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70-30</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dirty="0">
                              <a:solidFill>
                                <a:srgbClr val="000000"/>
                              </a:solidFill>
                              <a:latin typeface="Abadi" panose="020B0604020104020204" pitchFamily="34" charset="0"/>
                              <a:ea typeface="Calibri"/>
                              <a:cs typeface="Calibri"/>
                              <a:sym typeface="Calibri"/>
                            </a:rPr>
                            <a:t>4</a:t>
                          </a:r>
                          <a:endParaRPr sz="3000" dirty="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3</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0.95</a:t>
                          </a:r>
                        </a:p>
                      </a:txBody>
                      <a:tcPr marL="7620" marR="7620" marT="7620" marB="0" anchor="b"/>
                    </a:tc>
                    <a:extLst>
                      <a:ext uri="{0D108BD9-81ED-4DB2-BD59-A6C34878D82A}">
                        <a16:rowId xmlns:a16="http://schemas.microsoft.com/office/drawing/2014/main" val="1862510503"/>
                      </a:ext>
                    </a:extLst>
                  </a:tr>
                  <a:tr h="717342">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60-40</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3</a:t>
                          </a:r>
                          <a:endParaRPr sz="3000">
                            <a:latin typeface="Abadi" panose="020B0604020104020204" pitchFamily="34" charset="0"/>
                          </a:endParaRPr>
                        </a:p>
                      </a:txBody>
                      <a:tcPr marL="7650" marR="7650" marT="7650" marB="0" anchor="b"/>
                    </a:tc>
                    <a:tc>
                      <a:txBody>
                        <a:bodyPr/>
                        <a:lstStyle/>
                        <a:p>
                          <a:pPr marL="0" marR="0" lvl="0" indent="0" algn="ctr" rtl="0">
                            <a:spcBef>
                              <a:spcPts val="0"/>
                            </a:spcBef>
                            <a:spcAft>
                              <a:spcPts val="0"/>
                            </a:spcAft>
                            <a:buNone/>
                          </a:pPr>
                          <a:r>
                            <a:rPr lang="en" sz="3000" b="0" i="0" u="none" strike="noStrike" cap="none">
                              <a:solidFill>
                                <a:srgbClr val="000000"/>
                              </a:solidFill>
                              <a:latin typeface="Abadi" panose="020B0604020104020204" pitchFamily="34" charset="0"/>
                              <a:ea typeface="Calibri"/>
                              <a:cs typeface="Calibri"/>
                              <a:sym typeface="Calibri"/>
                            </a:rPr>
                            <a:t>4</a:t>
                          </a:r>
                          <a:endParaRPr sz="3000">
                            <a:latin typeface="Abadi" panose="020B0604020104020204" pitchFamily="34" charset="0"/>
                          </a:endParaRPr>
                        </a:p>
                      </a:txBody>
                      <a:tcPr marL="7650" marR="7650" marT="765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0.95</a:t>
                          </a:r>
                        </a:p>
                      </a:txBody>
                      <a:tcPr marL="7620" marR="7620" marT="7620" marB="0" anchor="b"/>
                    </a:tc>
                    <a:extLst>
                      <a:ext uri="{0D108BD9-81ED-4DB2-BD59-A6C34878D82A}">
                        <a16:rowId xmlns:a16="http://schemas.microsoft.com/office/drawing/2014/main" val="4287376813"/>
                      </a:ext>
                    </a:extLst>
                  </a:tr>
                </a:tbl>
              </a:graphicData>
            </a:graphic>
          </p:graphicFrame>
        </mc:Fallback>
      </mc:AlternateContent>
      <mc:AlternateContent xmlns:mc="http://schemas.openxmlformats.org/markup-compatibility/2006">
        <mc:Choice xmlns:a14="http://schemas.microsoft.com/office/drawing/2010/main" Requires="a14">
          <p:sp>
            <p:nvSpPr>
              <p:cNvPr id="16" name="TextBox 15">
                <a:extLst>
                  <a:ext uri="{FF2B5EF4-FFF2-40B4-BE49-F238E27FC236}">
                    <a16:creationId xmlns:a16="http://schemas.microsoft.com/office/drawing/2014/main" id="{C9571DEB-E3AE-E708-D34D-7B09019FE3F7}"/>
                  </a:ext>
                </a:extLst>
              </p:cNvPr>
              <p:cNvSpPr txBox="1"/>
              <p:nvPr/>
            </p:nvSpPr>
            <p:spPr>
              <a:xfrm>
                <a:off x="0" y="7042290"/>
                <a:ext cx="18287999" cy="1212896"/>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Here the Random Forest Tree is </a:t>
                </a:r>
                <a:r>
                  <a:rPr lang="en-IN" sz="3600" b="1" dirty="0">
                    <a:latin typeface="Urdu Typesetting" panose="03020402040406030203" pitchFamily="66" charset="-78"/>
                    <a:cs typeface="Urdu Typesetting" panose="03020402040406030203" pitchFamily="66" charset="-78"/>
                  </a:rPr>
                  <a:t>consistent</a:t>
                </a:r>
                <a:r>
                  <a:rPr lang="en-IN" sz="3600" dirty="0">
                    <a:latin typeface="Urdu Typesetting" panose="03020402040406030203" pitchFamily="66" charset="-78"/>
                    <a:cs typeface="Urdu Typesetting" panose="03020402040406030203" pitchFamily="66" charset="-78"/>
                  </a:rPr>
                  <a:t> for different train-test ratio’s as </a:t>
                </a:r>
              </a:p>
              <a:p>
                <a:pPr algn="ctr"/>
                <a14:m>
                  <m:oMath xmlns:m="http://schemas.openxmlformats.org/officeDocument/2006/math">
                    <m:sSup>
                      <m:sSupPr>
                        <m:ctrlPr>
                          <a:rPr lang="en-IN" sz="3600" b="1" i="1" u="none" strike="noStrike" smtClean="0">
                            <a:solidFill>
                              <a:schemeClr val="tx1"/>
                            </a:solidFill>
                            <a:effectLst/>
                            <a:latin typeface="Cambria Math" panose="02040503050406030204" pitchFamily="18" charset="0"/>
                          </a:rPr>
                        </m:ctrlPr>
                      </m:sSupPr>
                      <m:e>
                        <m:r>
                          <a:rPr lang="en-US" sz="3600" b="1" i="1" u="none" strike="noStrike" smtClean="0">
                            <a:solidFill>
                              <a:schemeClr val="tx1"/>
                            </a:solidFill>
                            <a:effectLst/>
                            <a:latin typeface="Cambria Math" panose="02040503050406030204" pitchFamily="18" charset="0"/>
                          </a:rPr>
                          <m:t>𝑹</m:t>
                        </m:r>
                      </m:e>
                      <m:sup>
                        <m:r>
                          <a:rPr lang="en-IN" sz="3600" b="1" i="1" u="none" strike="noStrike" smtClean="0">
                            <a:solidFill>
                              <a:schemeClr val="tx1"/>
                            </a:solidFill>
                            <a:effectLst/>
                            <a:latin typeface="Cambria Math" panose="02040503050406030204" pitchFamily="18" charset="0"/>
                          </a:rPr>
                          <m:t>𝟐</m:t>
                        </m:r>
                      </m:sup>
                    </m:sSup>
                  </m:oMath>
                </a14:m>
                <a:r>
                  <a:rPr lang="en-IN" sz="3600" dirty="0">
                    <a:latin typeface="Urdu Typesetting" panose="03020402040406030203" pitchFamily="66" charset="-78"/>
                    <a:cs typeface="Urdu Typesetting" panose="03020402040406030203" pitchFamily="66" charset="-78"/>
                  </a:rPr>
                  <a:t> is in around 83% to 86%.</a:t>
                </a:r>
              </a:p>
            </p:txBody>
          </p:sp>
        </mc:Choice>
        <mc:Fallback>
          <p:sp>
            <p:nvSpPr>
              <p:cNvPr id="16" name="TextBox 15">
                <a:extLst>
                  <a:ext uri="{FF2B5EF4-FFF2-40B4-BE49-F238E27FC236}">
                    <a16:creationId xmlns:a16="http://schemas.microsoft.com/office/drawing/2014/main" id="{C9571DEB-E3AE-E708-D34D-7B09019FE3F7}"/>
                  </a:ext>
                </a:extLst>
              </p:cNvPr>
              <p:cNvSpPr txBox="1">
                <a:spLocks noRot="1" noChangeAspect="1" noMove="1" noResize="1" noEditPoints="1" noAdjustHandles="1" noChangeArrowheads="1" noChangeShapeType="1" noTextEdit="1"/>
              </p:cNvSpPr>
              <p:nvPr/>
            </p:nvSpPr>
            <p:spPr>
              <a:xfrm>
                <a:off x="0" y="7042290"/>
                <a:ext cx="18287999" cy="1212896"/>
              </a:xfrm>
              <a:prstGeom prst="rect">
                <a:avLst/>
              </a:prstGeom>
              <a:blipFill>
                <a:blip r:embed="rId6"/>
                <a:stretch>
                  <a:fillRect t="-7538" b="-18593"/>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995B3571-2E01-F307-0072-C2CD713336E5}"/>
              </a:ext>
            </a:extLst>
          </p:cNvPr>
          <p:cNvSpPr txBox="1"/>
          <p:nvPr/>
        </p:nvSpPr>
        <p:spPr>
          <a:xfrm>
            <a:off x="1236349" y="9286845"/>
            <a:ext cx="5609292" cy="400110"/>
          </a:xfrm>
          <a:prstGeom prst="rect">
            <a:avLst/>
          </a:prstGeom>
          <a:noFill/>
        </p:spPr>
        <p:txBody>
          <a:bodyPr wrap="none" rtlCol="0">
            <a:spAutoFit/>
          </a:bodyPr>
          <a:lstStyle/>
          <a:p>
            <a:r>
              <a:rPr lang="en-US" sz="2000" i="1" dirty="0"/>
              <a:t>* Please refer to Appendix page 44 for a details code</a:t>
            </a:r>
            <a:endParaRPr lang="en-IN" sz="2000" i="1" dirty="0"/>
          </a:p>
        </p:txBody>
      </p:sp>
    </p:spTree>
    <p:extLst>
      <p:ext uri="{BB962C8B-B14F-4D97-AF65-F5344CB8AC3E}">
        <p14:creationId xmlns:p14="http://schemas.microsoft.com/office/powerpoint/2010/main" val="1625834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31</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KNN</a:t>
            </a:r>
          </a:p>
        </p:txBody>
      </p:sp>
      <mc:AlternateContent xmlns:mc="http://schemas.openxmlformats.org/markup-compatibility/2006">
        <mc:Choice xmlns:a14="http://schemas.microsoft.com/office/drawing/2010/main" Requires="a14">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2350828123"/>
                  </p:ext>
                </p:extLst>
              </p:nvPr>
            </p:nvGraphicFramePr>
            <p:xfrm>
              <a:off x="2286000" y="2760543"/>
              <a:ext cx="14020800" cy="3630115"/>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3214535">
                      <a:extLst>
                        <a:ext uri="{9D8B030D-6E8A-4147-A177-3AD203B41FA5}">
                          <a16:colId xmlns:a16="http://schemas.microsoft.com/office/drawing/2014/main" val="3635349001"/>
                        </a:ext>
                      </a:extLst>
                    </a:gridCol>
                    <a:gridCol w="3214535">
                      <a:extLst>
                        <a:ext uri="{9D8B030D-6E8A-4147-A177-3AD203B41FA5}">
                          <a16:colId xmlns:a16="http://schemas.microsoft.com/office/drawing/2014/main" val="2061690328"/>
                        </a:ext>
                      </a:extLst>
                    </a:gridCol>
                    <a:gridCol w="4377195">
                      <a:extLst>
                        <a:ext uri="{9D8B030D-6E8A-4147-A177-3AD203B41FA5}">
                          <a16:colId xmlns:a16="http://schemas.microsoft.com/office/drawing/2014/main" val="1747815129"/>
                        </a:ext>
                      </a:extLst>
                    </a:gridCol>
                    <a:gridCol w="3214535">
                      <a:extLst>
                        <a:ext uri="{9D8B030D-6E8A-4147-A177-3AD203B41FA5}">
                          <a16:colId xmlns:a16="http://schemas.microsoft.com/office/drawing/2014/main" val="4120391886"/>
                        </a:ext>
                      </a:extLst>
                    </a:gridCol>
                  </a:tblGrid>
                  <a:tr h="726023">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dirty="0">
                              <a:solidFill>
                                <a:schemeClr val="bg1"/>
                              </a:solidFill>
                              <a:effectLst/>
                              <a:latin typeface="Abadi" panose="020B0604020104020204" pitchFamily="34" charset="0"/>
                            </a:rPr>
                            <a:t>n</a:t>
                          </a: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m:oMathPara>
                          </a14:m>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3000" b="0" i="0" u="none" strike="noStrike" dirty="0">
                              <a:solidFill>
                                <a:schemeClr val="bg1"/>
                              </a:solidFill>
                              <a:effectLst/>
                              <a:latin typeface="Abadi" panose="020B0604020104020204" pitchFamily="34" charset="0"/>
                            </a:rPr>
                            <a:t>Train </a:t>
                          </a:r>
                          <a14:m>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a14:m>
                          <a:endParaRPr lang="en-IN" sz="3000" b="0" i="0" u="none" strike="noStrike" dirty="0">
                            <a:solidFill>
                              <a:schemeClr val="bg1"/>
                            </a:solidFill>
                            <a:effectLst/>
                            <a:latin typeface="Abadi" panose="020B0604020104020204" pitchFamily="34" charset="0"/>
                          </a:endParaRPr>
                        </a:p>
                      </a:txBody>
                      <a:tcPr marL="7620" marR="7620" marT="7620" marB="0" anchor="b"/>
                    </a:tc>
                    <a:extLst>
                      <a:ext uri="{0D108BD9-81ED-4DB2-BD59-A6C34878D82A}">
                        <a16:rowId xmlns:a16="http://schemas.microsoft.com/office/drawing/2014/main" val="789554603"/>
                      </a:ext>
                    </a:extLst>
                  </a:tr>
                  <a:tr h="726023">
                    <a:tc>
                      <a:txBody>
                        <a:bodyPr/>
                        <a:lstStyle/>
                        <a:p>
                          <a:pPr algn="ctr" fontAlgn="b"/>
                          <a:r>
                            <a:rPr lang="en-IN" sz="3000" b="0" i="0" u="none" strike="noStrike">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576634153"/>
                      </a:ext>
                    </a:extLst>
                  </a:tr>
                  <a:tr h="726023">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0.82</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extLst>
                      <a:ext uri="{0D108BD9-81ED-4DB2-BD59-A6C34878D82A}">
                        <a16:rowId xmlns:a16="http://schemas.microsoft.com/office/drawing/2014/main" val="712436711"/>
                      </a:ext>
                    </a:extLst>
                  </a:tr>
                  <a:tr h="726023">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862510503"/>
                      </a:ext>
                    </a:extLst>
                  </a:tr>
                  <a:tr h="726023">
                    <a:tc>
                      <a:txBody>
                        <a:bodyPr/>
                        <a:lstStyle/>
                        <a:p>
                          <a:pPr algn="ctr" fontAlgn="b"/>
                          <a:r>
                            <a:rPr lang="en-IN" sz="3000" b="0" i="0" u="none" strike="noStrike">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extLst>
                      <a:ext uri="{0D108BD9-81ED-4DB2-BD59-A6C34878D82A}">
                        <a16:rowId xmlns:a16="http://schemas.microsoft.com/office/drawing/2014/main" val="4287376813"/>
                      </a:ext>
                    </a:extLst>
                  </a:tr>
                </a:tbl>
              </a:graphicData>
            </a:graphic>
          </p:graphicFrame>
        </mc:Choice>
        <mc:Fallback>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2350828123"/>
                  </p:ext>
                </p:extLst>
              </p:nvPr>
            </p:nvGraphicFramePr>
            <p:xfrm>
              <a:off x="2286000" y="2760543"/>
              <a:ext cx="14020800" cy="3630115"/>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3214535">
                      <a:extLst>
                        <a:ext uri="{9D8B030D-6E8A-4147-A177-3AD203B41FA5}">
                          <a16:colId xmlns:a16="http://schemas.microsoft.com/office/drawing/2014/main" val="3635349001"/>
                        </a:ext>
                      </a:extLst>
                    </a:gridCol>
                    <a:gridCol w="3214535">
                      <a:extLst>
                        <a:ext uri="{9D8B030D-6E8A-4147-A177-3AD203B41FA5}">
                          <a16:colId xmlns:a16="http://schemas.microsoft.com/office/drawing/2014/main" val="2061690328"/>
                        </a:ext>
                      </a:extLst>
                    </a:gridCol>
                    <a:gridCol w="4377195">
                      <a:extLst>
                        <a:ext uri="{9D8B030D-6E8A-4147-A177-3AD203B41FA5}">
                          <a16:colId xmlns:a16="http://schemas.microsoft.com/office/drawing/2014/main" val="1747815129"/>
                        </a:ext>
                      </a:extLst>
                    </a:gridCol>
                    <a:gridCol w="3214535">
                      <a:extLst>
                        <a:ext uri="{9D8B030D-6E8A-4147-A177-3AD203B41FA5}">
                          <a16:colId xmlns:a16="http://schemas.microsoft.com/office/drawing/2014/main" val="4120391886"/>
                        </a:ext>
                      </a:extLst>
                    </a:gridCol>
                  </a:tblGrid>
                  <a:tr h="726023">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dirty="0">
                              <a:solidFill>
                                <a:schemeClr val="bg1"/>
                              </a:solidFill>
                              <a:effectLst/>
                              <a:latin typeface="Abadi" panose="020B0604020104020204" pitchFamily="34" charset="0"/>
                            </a:rPr>
                            <a:t>n</a:t>
                          </a:r>
                        </a:p>
                      </a:txBody>
                      <a:tcPr marL="7620" marR="7620" marT="7620" marB="0" anchor="b"/>
                    </a:tc>
                    <a:tc>
                      <a:txBody>
                        <a:bodyPr/>
                        <a:lstStyle/>
                        <a:p>
                          <a:endParaRPr lang="en-US"/>
                        </a:p>
                      </a:txBody>
                      <a:tcPr marL="7620" marR="7620" marT="7620" marB="0" anchor="b">
                        <a:blipFill>
                          <a:blip r:embed="rId2"/>
                          <a:stretch>
                            <a:fillRect l="-151811" t="-14286" r="-78691" b="-433613"/>
                          </a:stretch>
                        </a:blipFill>
                      </a:tcPr>
                    </a:tc>
                    <a:tc>
                      <a:txBody>
                        <a:bodyPr/>
                        <a:lstStyle/>
                        <a:p>
                          <a:endParaRPr lang="en-US"/>
                        </a:p>
                      </a:txBody>
                      <a:tcPr marL="7620" marR="7620" marT="7620" marB="0" anchor="b">
                        <a:blipFill>
                          <a:blip r:embed="rId2"/>
                          <a:stretch>
                            <a:fillRect l="-343074" t="-14286" r="-7211" b="-433613"/>
                          </a:stretch>
                        </a:blipFill>
                      </a:tcPr>
                    </a:tc>
                    <a:extLst>
                      <a:ext uri="{0D108BD9-81ED-4DB2-BD59-A6C34878D82A}">
                        <a16:rowId xmlns:a16="http://schemas.microsoft.com/office/drawing/2014/main" val="789554603"/>
                      </a:ext>
                    </a:extLst>
                  </a:tr>
                  <a:tr h="726023">
                    <a:tc>
                      <a:txBody>
                        <a:bodyPr/>
                        <a:lstStyle/>
                        <a:p>
                          <a:pPr algn="ctr" fontAlgn="b"/>
                          <a:r>
                            <a:rPr lang="en-IN" sz="3000" b="0" i="0" u="none" strike="noStrike">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576634153"/>
                      </a:ext>
                    </a:extLst>
                  </a:tr>
                  <a:tr h="726023">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0.82</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0.84</a:t>
                          </a:r>
                        </a:p>
                      </a:txBody>
                      <a:tcPr marL="7620" marR="7620" marT="7620" marB="0" anchor="b"/>
                    </a:tc>
                    <a:extLst>
                      <a:ext uri="{0D108BD9-81ED-4DB2-BD59-A6C34878D82A}">
                        <a16:rowId xmlns:a16="http://schemas.microsoft.com/office/drawing/2014/main" val="712436711"/>
                      </a:ext>
                    </a:extLst>
                  </a:tr>
                  <a:tr h="726023">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tc>
                    <a:extLst>
                      <a:ext uri="{0D108BD9-81ED-4DB2-BD59-A6C34878D82A}">
                        <a16:rowId xmlns:a16="http://schemas.microsoft.com/office/drawing/2014/main" val="1862510503"/>
                      </a:ext>
                    </a:extLst>
                  </a:tr>
                  <a:tr h="726023">
                    <a:tc>
                      <a:txBody>
                        <a:bodyPr/>
                        <a:lstStyle/>
                        <a:p>
                          <a:pPr algn="ctr" fontAlgn="b"/>
                          <a:r>
                            <a:rPr lang="en-IN" sz="3000" b="0" i="0" u="none" strike="noStrike">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extLst>
                      <a:ext uri="{0D108BD9-81ED-4DB2-BD59-A6C34878D82A}">
                        <a16:rowId xmlns:a16="http://schemas.microsoft.com/office/drawing/2014/main" val="4287376813"/>
                      </a:ext>
                    </a:extLst>
                  </a:tr>
                </a:tbl>
              </a:graphicData>
            </a:graphic>
          </p:graphicFrame>
        </mc:Fallback>
      </mc:AlternateContent>
      <p:sp>
        <p:nvSpPr>
          <p:cNvPr id="10" name="Freeform 27">
            <a:extLst>
              <a:ext uri="{FF2B5EF4-FFF2-40B4-BE49-F238E27FC236}">
                <a16:creationId xmlns:a16="http://schemas.microsoft.com/office/drawing/2014/main" id="{1A02FCAD-2B58-E88B-FEC6-A770B95DAA6E}"/>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2" name="Freeform 28">
            <a:extLst>
              <a:ext uri="{FF2B5EF4-FFF2-40B4-BE49-F238E27FC236}">
                <a16:creationId xmlns:a16="http://schemas.microsoft.com/office/drawing/2014/main" id="{479E87EB-EEB4-014B-180B-90ADF366AD74}"/>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AutoShape 2">
            <a:extLst>
              <a:ext uri="{FF2B5EF4-FFF2-40B4-BE49-F238E27FC236}">
                <a16:creationId xmlns:a16="http://schemas.microsoft.com/office/drawing/2014/main" id="{81259838-715F-1E9B-7FC7-E837B589290A}"/>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AutoShape 3">
            <a:extLst>
              <a:ext uri="{FF2B5EF4-FFF2-40B4-BE49-F238E27FC236}">
                <a16:creationId xmlns:a16="http://schemas.microsoft.com/office/drawing/2014/main" id="{9203AC27-BCBB-1E94-638A-508C96B49D3F}"/>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116B028B-D8E7-9D2D-511B-A2390A0AC5AD}"/>
                  </a:ext>
                </a:extLst>
              </p:cNvPr>
              <p:cNvSpPr txBox="1"/>
              <p:nvPr/>
            </p:nvSpPr>
            <p:spPr>
              <a:xfrm>
                <a:off x="0" y="7353300"/>
                <a:ext cx="18288000" cy="658898"/>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Here the KNN is </a:t>
                </a:r>
                <a:r>
                  <a:rPr lang="en-IN" sz="3600" b="1" dirty="0">
                    <a:latin typeface="Urdu Typesetting" panose="03020402040406030203" pitchFamily="66" charset="-78"/>
                    <a:cs typeface="Urdu Typesetting" panose="03020402040406030203" pitchFamily="66" charset="-78"/>
                  </a:rPr>
                  <a:t>consistent</a:t>
                </a:r>
                <a:r>
                  <a:rPr lang="en-IN" sz="3600" dirty="0">
                    <a:latin typeface="Urdu Typesetting" panose="03020402040406030203" pitchFamily="66" charset="-78"/>
                    <a:cs typeface="Urdu Typesetting" panose="03020402040406030203" pitchFamily="66" charset="-78"/>
                  </a:rPr>
                  <a:t> for different train-test ratio’s as </a:t>
                </a:r>
                <a14:m>
                  <m:oMath xmlns:m="http://schemas.openxmlformats.org/officeDocument/2006/math">
                    <m:sSup>
                      <m:sSupPr>
                        <m:ctrlPr>
                          <a:rPr lang="en-IN" sz="3600" b="1" i="1" u="none" strike="noStrike" smtClean="0">
                            <a:solidFill>
                              <a:schemeClr val="tx1"/>
                            </a:solidFill>
                            <a:effectLst/>
                            <a:latin typeface="Cambria Math" panose="02040503050406030204" pitchFamily="18" charset="0"/>
                          </a:rPr>
                        </m:ctrlPr>
                      </m:sSupPr>
                      <m:e>
                        <m:r>
                          <a:rPr lang="en-US" sz="3600" b="1" i="1" u="none" strike="noStrike" smtClean="0">
                            <a:solidFill>
                              <a:schemeClr val="tx1"/>
                            </a:solidFill>
                            <a:effectLst/>
                            <a:latin typeface="Cambria Math" panose="02040503050406030204" pitchFamily="18" charset="0"/>
                          </a:rPr>
                          <m:t>𝑹</m:t>
                        </m:r>
                      </m:e>
                      <m:sup>
                        <m:r>
                          <a:rPr lang="en-IN" sz="3600" b="1" i="1" u="none" strike="noStrike" smtClean="0">
                            <a:solidFill>
                              <a:schemeClr val="tx1"/>
                            </a:solidFill>
                            <a:effectLst/>
                            <a:latin typeface="Cambria Math" panose="02040503050406030204" pitchFamily="18" charset="0"/>
                          </a:rPr>
                          <m:t>𝟐</m:t>
                        </m:r>
                      </m:sup>
                    </m:sSup>
                  </m:oMath>
                </a14:m>
                <a:r>
                  <a:rPr lang="en-IN" sz="3600" dirty="0">
                    <a:latin typeface="Urdu Typesetting" panose="03020402040406030203" pitchFamily="66" charset="-78"/>
                    <a:cs typeface="Urdu Typesetting" panose="03020402040406030203" pitchFamily="66" charset="-78"/>
                  </a:rPr>
                  <a:t>  is about 80%.</a:t>
                </a:r>
              </a:p>
            </p:txBody>
          </p:sp>
        </mc:Choice>
        <mc:Fallback>
          <p:sp>
            <p:nvSpPr>
              <p:cNvPr id="13" name="TextBox 12">
                <a:extLst>
                  <a:ext uri="{FF2B5EF4-FFF2-40B4-BE49-F238E27FC236}">
                    <a16:creationId xmlns:a16="http://schemas.microsoft.com/office/drawing/2014/main" id="{116B028B-D8E7-9D2D-511B-A2390A0AC5AD}"/>
                  </a:ext>
                </a:extLst>
              </p:cNvPr>
              <p:cNvSpPr txBox="1">
                <a:spLocks noRot="1" noChangeAspect="1" noMove="1" noResize="1" noEditPoints="1" noAdjustHandles="1" noChangeArrowheads="1" noChangeShapeType="1" noTextEdit="1"/>
              </p:cNvSpPr>
              <p:nvPr/>
            </p:nvSpPr>
            <p:spPr>
              <a:xfrm>
                <a:off x="0" y="7353300"/>
                <a:ext cx="18288000" cy="658898"/>
              </a:xfrm>
              <a:prstGeom prst="rect">
                <a:avLst/>
              </a:prstGeom>
              <a:blipFill>
                <a:blip r:embed="rId5"/>
                <a:stretch>
                  <a:fillRect t="-11111" b="-35185"/>
                </a:stretch>
              </a:blipFill>
            </p:spPr>
            <p:txBody>
              <a:bodyPr/>
              <a:lstStyle/>
              <a:p>
                <a:r>
                  <a:rPr lang="en-IN">
                    <a:noFill/>
                  </a:rPr>
                  <a:t> </a:t>
                </a:r>
              </a:p>
            </p:txBody>
          </p:sp>
        </mc:Fallback>
      </mc:AlternateContent>
    </p:spTree>
    <p:extLst>
      <p:ext uri="{BB962C8B-B14F-4D97-AF65-F5344CB8AC3E}">
        <p14:creationId xmlns:p14="http://schemas.microsoft.com/office/powerpoint/2010/main" val="35187127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32</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err="1">
                <a:solidFill>
                  <a:srgbClr val="000000"/>
                </a:solidFill>
                <a:latin typeface="Urdu Typesetting" panose="03020402040406030203" pitchFamily="66" charset="-78"/>
                <a:cs typeface="Urdu Typesetting" panose="03020402040406030203" pitchFamily="66" charset="-78"/>
                <a:sym typeface="Alatsi"/>
              </a:rPr>
              <a:t>XGBoosting</a:t>
            </a:r>
            <a:endParaRPr lang="en-US" sz="7000" b="1" dirty="0">
              <a:solidFill>
                <a:srgbClr val="000000"/>
              </a:solidFill>
              <a:latin typeface="Urdu Typesetting" panose="03020402040406030203" pitchFamily="66" charset="-78"/>
              <a:cs typeface="Urdu Typesetting" panose="03020402040406030203" pitchFamily="66" charset="-78"/>
              <a:sym typeface="Alatsi"/>
            </a:endParaRPr>
          </a:p>
        </p:txBody>
      </p:sp>
      <mc:AlternateContent xmlns:mc="http://schemas.openxmlformats.org/markup-compatibility/2006">
        <mc:Choice xmlns:a14="http://schemas.microsoft.com/office/drawing/2010/main" Requires="a14">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1445865604"/>
                  </p:ext>
                </p:extLst>
              </p:nvPr>
            </p:nvGraphicFramePr>
            <p:xfrm>
              <a:off x="2514600" y="2820600"/>
              <a:ext cx="13932720" cy="357463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412600">
                      <a:extLst>
                        <a:ext uri="{9D8B030D-6E8A-4147-A177-3AD203B41FA5}">
                          <a16:colId xmlns:a16="http://schemas.microsoft.com/office/drawing/2014/main" val="3635349001"/>
                        </a:ext>
                      </a:extLst>
                    </a:gridCol>
                    <a:gridCol w="2388733">
                      <a:extLst>
                        <a:ext uri="{9D8B030D-6E8A-4147-A177-3AD203B41FA5}">
                          <a16:colId xmlns:a16="http://schemas.microsoft.com/office/drawing/2014/main" val="2061690328"/>
                        </a:ext>
                      </a:extLst>
                    </a:gridCol>
                    <a:gridCol w="2731729">
                      <a:extLst>
                        <a:ext uri="{9D8B030D-6E8A-4147-A177-3AD203B41FA5}">
                          <a16:colId xmlns:a16="http://schemas.microsoft.com/office/drawing/2014/main" val="1747815129"/>
                        </a:ext>
                      </a:extLst>
                    </a:gridCol>
                    <a:gridCol w="2513954">
                      <a:extLst>
                        <a:ext uri="{9D8B030D-6E8A-4147-A177-3AD203B41FA5}">
                          <a16:colId xmlns:a16="http://schemas.microsoft.com/office/drawing/2014/main" val="4120391886"/>
                        </a:ext>
                      </a:extLst>
                    </a:gridCol>
                    <a:gridCol w="1946098">
                      <a:extLst>
                        <a:ext uri="{9D8B030D-6E8A-4147-A177-3AD203B41FA5}">
                          <a16:colId xmlns:a16="http://schemas.microsoft.com/office/drawing/2014/main" val="3691043208"/>
                        </a:ext>
                      </a:extLst>
                    </a:gridCol>
                    <a:gridCol w="1939606">
                      <a:extLst>
                        <a:ext uri="{9D8B030D-6E8A-4147-A177-3AD203B41FA5}">
                          <a16:colId xmlns:a16="http://schemas.microsoft.com/office/drawing/2014/main" val="767271011"/>
                        </a:ext>
                      </a:extLst>
                    </a:gridCol>
                  </a:tblGrid>
                  <a:tr h="714926">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max_depth</a:t>
                          </a: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n_estimators</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sub_sample</a:t>
                          </a: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m:oMathPara>
                          </a14:m>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3000" b="0" i="0" u="none" strike="noStrike" dirty="0">
                              <a:solidFill>
                                <a:schemeClr val="bg1"/>
                              </a:solidFill>
                              <a:effectLst/>
                              <a:latin typeface="Abadi" panose="020B0604020104020204" pitchFamily="34" charset="0"/>
                            </a:rPr>
                            <a:t>Train </a:t>
                          </a:r>
                          <a14:m>
                            <m:oMath xmlns:m="http://schemas.openxmlformats.org/officeDocument/2006/math">
                              <m:sSup>
                                <m:sSupPr>
                                  <m:ctrlPr>
                                    <a:rPr lang="en-IN" sz="3000" b="0" i="1" u="none" strike="noStrike" smtClean="0">
                                      <a:solidFill>
                                        <a:schemeClr val="bg1"/>
                                      </a:solidFill>
                                      <a:effectLst/>
                                      <a:latin typeface="Cambria Math" panose="02040503050406030204" pitchFamily="18" charset="0"/>
                                    </a:rPr>
                                  </m:ctrlPr>
                                </m:sSupPr>
                                <m:e>
                                  <m:r>
                                    <a:rPr lang="en-US" sz="3000" b="0" i="1" u="none" strike="noStrike" smtClean="0">
                                      <a:solidFill>
                                        <a:schemeClr val="bg1"/>
                                      </a:solidFill>
                                      <a:effectLst/>
                                      <a:latin typeface="Cambria Math" panose="02040503050406030204" pitchFamily="18" charset="0"/>
                                    </a:rPr>
                                    <m:t>𝑅</m:t>
                                  </m:r>
                                </m:e>
                                <m:sup>
                                  <m:r>
                                    <a:rPr lang="en-IN" sz="3000" b="0" i="1" u="none" strike="noStrike" smtClean="0">
                                      <a:solidFill>
                                        <a:schemeClr val="bg1"/>
                                      </a:solidFill>
                                      <a:effectLst/>
                                      <a:latin typeface="Cambria Math" panose="02040503050406030204" pitchFamily="18" charset="0"/>
                                    </a:rPr>
                                    <m:t>2</m:t>
                                  </m:r>
                                </m:sup>
                              </m:sSup>
                            </m:oMath>
                          </a14:m>
                          <a:endParaRPr lang="en-IN" sz="3000" b="0" i="0" u="none" strike="noStrike" dirty="0">
                            <a:solidFill>
                              <a:schemeClr val="bg1"/>
                            </a:solidFill>
                            <a:effectLst/>
                            <a:latin typeface="Abadi" panose="020B0604020104020204" pitchFamily="34" charset="0"/>
                          </a:endParaRPr>
                        </a:p>
                      </a:txBody>
                      <a:tcPr marL="7620" marR="7620" marT="7620" marB="0" anchor="b"/>
                    </a:tc>
                    <a:extLst>
                      <a:ext uri="{0D108BD9-81ED-4DB2-BD59-A6C34878D82A}">
                        <a16:rowId xmlns:a16="http://schemas.microsoft.com/office/drawing/2014/main" val="789554603"/>
                      </a:ext>
                    </a:extLst>
                  </a:tr>
                  <a:tr h="714926">
                    <a:tc>
                      <a:txBody>
                        <a:bodyPr/>
                        <a:lstStyle/>
                        <a:p>
                          <a:pPr algn="ctr" fontAlgn="b"/>
                          <a:r>
                            <a:rPr lang="en-IN" sz="3000" b="0" i="0" u="none" strike="noStrike">
                              <a:solidFill>
                                <a:srgbClr val="000000"/>
                              </a:solidFill>
                              <a:effectLst/>
                              <a:highlight>
                                <a:srgbClr val="D9E1F2"/>
                              </a:highligh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100</a:t>
                          </a:r>
                        </a:p>
                      </a:txBody>
                      <a:tcPr marL="7620" marR="7620" marT="7620" marB="0" anchor="b"/>
                    </a:tc>
                    <a:tc>
                      <a:txBody>
                        <a:bodyPr/>
                        <a:lstStyle/>
                        <a:p>
                          <a:pPr algn="ctr" fontAlgn="b"/>
                          <a:r>
                            <a:rPr lang="en-IN" sz="3000" b="0" i="0" u="none" strike="noStrike">
                              <a:solidFill>
                                <a:srgbClr val="000000"/>
                              </a:solidFill>
                              <a:effectLst/>
                              <a:highlight>
                                <a:srgbClr val="D9E1F2"/>
                              </a:highligh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0.71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0.78</a:t>
                          </a:r>
                        </a:p>
                      </a:txBody>
                      <a:tcPr marL="7620" marR="7620" marT="7620" marB="0" anchor="b"/>
                    </a:tc>
                    <a:extLst>
                      <a:ext uri="{0D108BD9-81ED-4DB2-BD59-A6C34878D82A}">
                        <a16:rowId xmlns:a16="http://schemas.microsoft.com/office/drawing/2014/main" val="1576634153"/>
                      </a:ext>
                    </a:extLst>
                  </a:tr>
                  <a:tr h="714926">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0.65</a:t>
                          </a:r>
                        </a:p>
                      </a:txBody>
                      <a:tcPr marL="7620" marR="7620" marT="7620" marB="0" anchor="b"/>
                    </a:tc>
                    <a:extLst>
                      <a:ext uri="{0D108BD9-81ED-4DB2-BD59-A6C34878D82A}">
                        <a16:rowId xmlns:a16="http://schemas.microsoft.com/office/drawing/2014/main" val="712436711"/>
                      </a:ext>
                    </a:extLst>
                  </a:tr>
                  <a:tr h="714926">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0.53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0.70</a:t>
                          </a:r>
                        </a:p>
                      </a:txBody>
                      <a:tcPr marL="7620" marR="7620" marT="7620" marB="0" anchor="b"/>
                    </a:tc>
                    <a:extLst>
                      <a:ext uri="{0D108BD9-81ED-4DB2-BD59-A6C34878D82A}">
                        <a16:rowId xmlns:a16="http://schemas.microsoft.com/office/drawing/2014/main" val="1862510503"/>
                      </a:ext>
                    </a:extLst>
                  </a:tr>
                  <a:tr h="714926">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0.55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0.76</a:t>
                          </a:r>
                        </a:p>
                      </a:txBody>
                      <a:tcPr marL="7620" marR="7620" marT="7620" marB="0" anchor="b"/>
                    </a:tc>
                    <a:extLst>
                      <a:ext uri="{0D108BD9-81ED-4DB2-BD59-A6C34878D82A}">
                        <a16:rowId xmlns:a16="http://schemas.microsoft.com/office/drawing/2014/main" val="4287376813"/>
                      </a:ext>
                    </a:extLst>
                  </a:tr>
                </a:tbl>
              </a:graphicData>
            </a:graphic>
          </p:graphicFrame>
        </mc:Choice>
        <mc:Fallback>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1445865604"/>
                  </p:ext>
                </p:extLst>
              </p:nvPr>
            </p:nvGraphicFramePr>
            <p:xfrm>
              <a:off x="2514600" y="2820600"/>
              <a:ext cx="13932720" cy="3574630"/>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2412600">
                      <a:extLst>
                        <a:ext uri="{9D8B030D-6E8A-4147-A177-3AD203B41FA5}">
                          <a16:colId xmlns:a16="http://schemas.microsoft.com/office/drawing/2014/main" val="3635349001"/>
                        </a:ext>
                      </a:extLst>
                    </a:gridCol>
                    <a:gridCol w="2388733">
                      <a:extLst>
                        <a:ext uri="{9D8B030D-6E8A-4147-A177-3AD203B41FA5}">
                          <a16:colId xmlns:a16="http://schemas.microsoft.com/office/drawing/2014/main" val="2061690328"/>
                        </a:ext>
                      </a:extLst>
                    </a:gridCol>
                    <a:gridCol w="2731729">
                      <a:extLst>
                        <a:ext uri="{9D8B030D-6E8A-4147-A177-3AD203B41FA5}">
                          <a16:colId xmlns:a16="http://schemas.microsoft.com/office/drawing/2014/main" val="1747815129"/>
                        </a:ext>
                      </a:extLst>
                    </a:gridCol>
                    <a:gridCol w="2513954">
                      <a:extLst>
                        <a:ext uri="{9D8B030D-6E8A-4147-A177-3AD203B41FA5}">
                          <a16:colId xmlns:a16="http://schemas.microsoft.com/office/drawing/2014/main" val="4120391886"/>
                        </a:ext>
                      </a:extLst>
                    </a:gridCol>
                    <a:gridCol w="1946098">
                      <a:extLst>
                        <a:ext uri="{9D8B030D-6E8A-4147-A177-3AD203B41FA5}">
                          <a16:colId xmlns:a16="http://schemas.microsoft.com/office/drawing/2014/main" val="3691043208"/>
                        </a:ext>
                      </a:extLst>
                    </a:gridCol>
                    <a:gridCol w="1939606">
                      <a:extLst>
                        <a:ext uri="{9D8B030D-6E8A-4147-A177-3AD203B41FA5}">
                          <a16:colId xmlns:a16="http://schemas.microsoft.com/office/drawing/2014/main" val="767271011"/>
                        </a:ext>
                      </a:extLst>
                    </a:gridCol>
                  </a:tblGrid>
                  <a:tr h="714926">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max_depth</a:t>
                          </a: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n_estimators</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sub_sample</a:t>
                          </a:r>
                        </a:p>
                      </a:txBody>
                      <a:tcPr marL="7620" marR="7620" marT="7620" marB="0" anchor="b"/>
                    </a:tc>
                    <a:tc>
                      <a:txBody>
                        <a:bodyPr/>
                        <a:lstStyle/>
                        <a:p>
                          <a:endParaRPr lang="en-US"/>
                        </a:p>
                      </a:txBody>
                      <a:tcPr marL="7620" marR="7620" marT="7620" marB="0" anchor="b">
                        <a:blipFill>
                          <a:blip r:embed="rId3"/>
                          <a:stretch>
                            <a:fillRect l="-525938" t="-14407" r="-110938" b="-430508"/>
                          </a:stretch>
                        </a:blipFill>
                      </a:tcPr>
                    </a:tc>
                    <a:tc>
                      <a:txBody>
                        <a:bodyPr/>
                        <a:lstStyle/>
                        <a:p>
                          <a:endParaRPr lang="en-US"/>
                        </a:p>
                      </a:txBody>
                      <a:tcPr marL="7620" marR="7620" marT="7620" marB="0" anchor="b">
                        <a:blipFill>
                          <a:blip r:embed="rId3"/>
                          <a:stretch>
                            <a:fillRect l="-629874" t="-14407" r="-11635" b="-430508"/>
                          </a:stretch>
                        </a:blipFill>
                      </a:tcPr>
                    </a:tc>
                    <a:extLst>
                      <a:ext uri="{0D108BD9-81ED-4DB2-BD59-A6C34878D82A}">
                        <a16:rowId xmlns:a16="http://schemas.microsoft.com/office/drawing/2014/main" val="789554603"/>
                      </a:ext>
                    </a:extLst>
                  </a:tr>
                  <a:tr h="714926">
                    <a:tc>
                      <a:txBody>
                        <a:bodyPr/>
                        <a:lstStyle/>
                        <a:p>
                          <a:pPr algn="ctr" fontAlgn="b"/>
                          <a:r>
                            <a:rPr lang="en-IN" sz="3000" b="0" i="0" u="none" strike="noStrike">
                              <a:solidFill>
                                <a:srgbClr val="000000"/>
                              </a:solidFill>
                              <a:effectLst/>
                              <a:highlight>
                                <a:srgbClr val="D9E1F2"/>
                              </a:highligh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100</a:t>
                          </a:r>
                        </a:p>
                      </a:txBody>
                      <a:tcPr marL="7620" marR="7620" marT="7620" marB="0" anchor="b"/>
                    </a:tc>
                    <a:tc>
                      <a:txBody>
                        <a:bodyPr/>
                        <a:lstStyle/>
                        <a:p>
                          <a:pPr algn="ctr" fontAlgn="b"/>
                          <a:r>
                            <a:rPr lang="en-IN" sz="3000" b="0" i="0" u="none" strike="noStrike">
                              <a:solidFill>
                                <a:srgbClr val="000000"/>
                              </a:solidFill>
                              <a:effectLst/>
                              <a:highlight>
                                <a:srgbClr val="D9E1F2"/>
                              </a:highligh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highlight>
                                <a:srgbClr val="D9E1F2"/>
                              </a:highlight>
                              <a:latin typeface="Abadi" panose="020B0604020104020204" pitchFamily="34" charset="0"/>
                            </a:rPr>
                            <a:t>0.71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0.78</a:t>
                          </a:r>
                        </a:p>
                      </a:txBody>
                      <a:tcPr marL="7620" marR="7620" marT="7620" marB="0" anchor="b"/>
                    </a:tc>
                    <a:extLst>
                      <a:ext uri="{0D108BD9-81ED-4DB2-BD59-A6C34878D82A}">
                        <a16:rowId xmlns:a16="http://schemas.microsoft.com/office/drawing/2014/main" val="1576634153"/>
                      </a:ext>
                    </a:extLst>
                  </a:tr>
                  <a:tr h="714926">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0.65</a:t>
                          </a:r>
                        </a:p>
                      </a:txBody>
                      <a:tcPr marL="7620" marR="7620" marT="7620" marB="0" anchor="b"/>
                    </a:tc>
                    <a:extLst>
                      <a:ext uri="{0D108BD9-81ED-4DB2-BD59-A6C34878D82A}">
                        <a16:rowId xmlns:a16="http://schemas.microsoft.com/office/drawing/2014/main" val="712436711"/>
                      </a:ext>
                    </a:extLst>
                  </a:tr>
                  <a:tr h="714926">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0.53</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0.70</a:t>
                          </a:r>
                        </a:p>
                      </a:txBody>
                      <a:tcPr marL="7620" marR="7620" marT="7620" marB="0" anchor="b"/>
                    </a:tc>
                    <a:extLst>
                      <a:ext uri="{0D108BD9-81ED-4DB2-BD59-A6C34878D82A}">
                        <a16:rowId xmlns:a16="http://schemas.microsoft.com/office/drawing/2014/main" val="1862510503"/>
                      </a:ext>
                    </a:extLst>
                  </a:tr>
                  <a:tr h="714926">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100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0.031</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0.55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0.76</a:t>
                          </a:r>
                        </a:p>
                      </a:txBody>
                      <a:tcPr marL="7620" marR="7620" marT="7620" marB="0" anchor="b"/>
                    </a:tc>
                    <a:extLst>
                      <a:ext uri="{0D108BD9-81ED-4DB2-BD59-A6C34878D82A}">
                        <a16:rowId xmlns:a16="http://schemas.microsoft.com/office/drawing/2014/main" val="4287376813"/>
                      </a:ext>
                    </a:extLst>
                  </a:tr>
                </a:tbl>
              </a:graphicData>
            </a:graphic>
          </p:graphicFrame>
        </mc:Fallback>
      </mc:AlternateContent>
      <p:sp>
        <p:nvSpPr>
          <p:cNvPr id="8" name="Freeform 27">
            <a:extLst>
              <a:ext uri="{FF2B5EF4-FFF2-40B4-BE49-F238E27FC236}">
                <a16:creationId xmlns:a16="http://schemas.microsoft.com/office/drawing/2014/main" id="{94184E39-0216-BEAE-8859-708E8D0EF4F5}"/>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DB2E450C-A1B7-150C-43E1-700628086690}"/>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AutoShape 2">
            <a:extLst>
              <a:ext uri="{FF2B5EF4-FFF2-40B4-BE49-F238E27FC236}">
                <a16:creationId xmlns:a16="http://schemas.microsoft.com/office/drawing/2014/main" id="{33806473-74C2-CC8A-ADA8-5A83E52F28A6}"/>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4ED05CD7-C870-DFA9-E6D9-C747086E6190}"/>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9CDF7A76-118F-8369-568B-FD858631ABA1}"/>
                  </a:ext>
                </a:extLst>
              </p:cNvPr>
              <p:cNvSpPr txBox="1"/>
              <p:nvPr/>
            </p:nvSpPr>
            <p:spPr>
              <a:xfrm>
                <a:off x="0" y="6943957"/>
                <a:ext cx="18288000" cy="1212896"/>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Here the </a:t>
                </a:r>
                <a:r>
                  <a:rPr lang="en-IN" sz="3600" dirty="0" err="1">
                    <a:latin typeface="Urdu Typesetting" panose="03020402040406030203" pitchFamily="66" charset="-78"/>
                    <a:cs typeface="Urdu Typesetting" panose="03020402040406030203" pitchFamily="66" charset="-78"/>
                  </a:rPr>
                  <a:t>XGBoosting</a:t>
                </a:r>
                <a:r>
                  <a:rPr lang="en-IN" sz="3600" dirty="0">
                    <a:latin typeface="Urdu Typesetting" panose="03020402040406030203" pitchFamily="66" charset="-78"/>
                    <a:cs typeface="Urdu Typesetting" panose="03020402040406030203" pitchFamily="66" charset="-78"/>
                  </a:rPr>
                  <a:t> is </a:t>
                </a:r>
                <a:r>
                  <a:rPr lang="en-IN" sz="3600" b="1" dirty="0">
                    <a:latin typeface="Urdu Typesetting" panose="03020402040406030203" pitchFamily="66" charset="-78"/>
                    <a:cs typeface="Urdu Typesetting" panose="03020402040406030203" pitchFamily="66" charset="-78"/>
                  </a:rPr>
                  <a:t>not consistent</a:t>
                </a:r>
                <a:r>
                  <a:rPr lang="en-IN" sz="3600" dirty="0">
                    <a:latin typeface="Urdu Typesetting" panose="03020402040406030203" pitchFamily="66" charset="-78"/>
                    <a:cs typeface="Urdu Typesetting" panose="03020402040406030203" pitchFamily="66" charset="-78"/>
                  </a:rPr>
                  <a:t> for different train-test ratio’s as </a:t>
                </a:r>
                <a:endParaRPr lang="en-US" sz="3600" b="1" i="1" u="none" strike="noStrike" dirty="0">
                  <a:solidFill>
                    <a:schemeClr val="tx1"/>
                  </a:solidFill>
                  <a:effectLst/>
                  <a:latin typeface="Cambria Math" panose="02040503050406030204" pitchFamily="18" charset="0"/>
                </a:endParaRPr>
              </a:p>
              <a:p>
                <a:pPr algn="ctr"/>
                <a14:m>
                  <m:oMath xmlns:m="http://schemas.openxmlformats.org/officeDocument/2006/math">
                    <m:sSup>
                      <m:sSupPr>
                        <m:ctrlPr>
                          <a:rPr lang="en-IN" sz="3600" b="1" i="1" u="none" strike="noStrike" smtClean="0">
                            <a:solidFill>
                              <a:schemeClr val="tx1"/>
                            </a:solidFill>
                            <a:effectLst/>
                            <a:latin typeface="Cambria Math" panose="02040503050406030204" pitchFamily="18" charset="0"/>
                          </a:rPr>
                        </m:ctrlPr>
                      </m:sSupPr>
                      <m:e>
                        <m:r>
                          <a:rPr lang="en-US" sz="3600" b="1" i="1" u="none" strike="noStrike" smtClean="0">
                            <a:solidFill>
                              <a:schemeClr val="tx1"/>
                            </a:solidFill>
                            <a:effectLst/>
                            <a:latin typeface="Cambria Math" panose="02040503050406030204" pitchFamily="18" charset="0"/>
                          </a:rPr>
                          <m:t>𝑹</m:t>
                        </m:r>
                      </m:e>
                      <m:sup>
                        <m:r>
                          <a:rPr lang="en-IN" sz="3600" b="1" i="1" u="none" strike="noStrike" smtClean="0">
                            <a:solidFill>
                              <a:schemeClr val="tx1"/>
                            </a:solidFill>
                            <a:effectLst/>
                            <a:latin typeface="Cambria Math" panose="02040503050406030204" pitchFamily="18" charset="0"/>
                          </a:rPr>
                          <m:t>𝟐</m:t>
                        </m:r>
                      </m:sup>
                    </m:sSup>
                  </m:oMath>
                </a14:m>
                <a:r>
                  <a:rPr lang="en-IN" sz="3600" dirty="0">
                    <a:latin typeface="Urdu Typesetting" panose="03020402040406030203" pitchFamily="66" charset="-78"/>
                    <a:cs typeface="Urdu Typesetting" panose="03020402040406030203" pitchFamily="66" charset="-78"/>
                  </a:rPr>
                  <a:t>  is  ranging between 50% - 70%.</a:t>
                </a:r>
              </a:p>
            </p:txBody>
          </p:sp>
        </mc:Choice>
        <mc:Fallback>
          <p:sp>
            <p:nvSpPr>
              <p:cNvPr id="13" name="TextBox 12">
                <a:extLst>
                  <a:ext uri="{FF2B5EF4-FFF2-40B4-BE49-F238E27FC236}">
                    <a16:creationId xmlns:a16="http://schemas.microsoft.com/office/drawing/2014/main" id="{9CDF7A76-118F-8369-568B-FD858631ABA1}"/>
                  </a:ext>
                </a:extLst>
              </p:cNvPr>
              <p:cNvSpPr txBox="1">
                <a:spLocks noRot="1" noChangeAspect="1" noMove="1" noResize="1" noEditPoints="1" noAdjustHandles="1" noChangeArrowheads="1" noChangeShapeType="1" noTextEdit="1"/>
              </p:cNvSpPr>
              <p:nvPr/>
            </p:nvSpPr>
            <p:spPr>
              <a:xfrm>
                <a:off x="0" y="6943957"/>
                <a:ext cx="18288000" cy="1212896"/>
              </a:xfrm>
              <a:prstGeom prst="rect">
                <a:avLst/>
              </a:prstGeom>
              <a:blipFill>
                <a:blip r:embed="rId6"/>
                <a:stretch>
                  <a:fillRect t="-7035" b="-18593"/>
                </a:stretch>
              </a:blipFill>
            </p:spPr>
            <p:txBody>
              <a:bodyPr/>
              <a:lstStyle/>
              <a:p>
                <a:r>
                  <a:rPr lang="en-IN">
                    <a:noFill/>
                  </a:rPr>
                  <a:t> </a:t>
                </a:r>
              </a:p>
            </p:txBody>
          </p:sp>
        </mc:Fallback>
      </mc:AlternateContent>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554EC283-FBCF-F0F0-7DF9-95BECE977B6C}"/>
                  </a:ext>
                </a:extLst>
              </p14:cNvPr>
              <p14:cNvContentPartPr/>
              <p14:nvPr/>
            </p14:nvContentPartPr>
            <p14:xfrm>
              <a:off x="16917480" y="142920"/>
              <a:ext cx="900360" cy="9612720"/>
            </p14:xfrm>
          </p:contentPart>
        </mc:Choice>
        <mc:Fallback xmlns="">
          <p:pic>
            <p:nvPicPr>
              <p:cNvPr id="14" name="Ink 13">
                <a:extLst>
                  <a:ext uri="{FF2B5EF4-FFF2-40B4-BE49-F238E27FC236}">
                    <a16:creationId xmlns:a16="http://schemas.microsoft.com/office/drawing/2014/main" id="{554EC283-FBCF-F0F0-7DF9-95BECE977B6C}"/>
                  </a:ext>
                </a:extLst>
              </p:cNvPr>
              <p:cNvPicPr/>
              <p:nvPr/>
            </p:nvPicPr>
            <p:blipFill>
              <a:blip r:embed="rId8"/>
              <a:stretch>
                <a:fillRect/>
              </a:stretch>
            </p:blipFill>
            <p:spPr>
              <a:xfrm>
                <a:off x="16908120" y="133560"/>
                <a:ext cx="919080" cy="9631440"/>
              </a:xfrm>
              <a:prstGeom prst="rect">
                <a:avLst/>
              </a:prstGeom>
            </p:spPr>
          </p:pic>
        </mc:Fallback>
      </mc:AlternateContent>
    </p:spTree>
    <p:extLst>
      <p:ext uri="{BB962C8B-B14F-4D97-AF65-F5344CB8AC3E}">
        <p14:creationId xmlns:p14="http://schemas.microsoft.com/office/powerpoint/2010/main" val="27238671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33</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Bagging</a:t>
            </a:r>
          </a:p>
        </p:txBody>
      </p:sp>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2659087082"/>
              </p:ext>
            </p:extLst>
          </p:nvPr>
        </p:nvGraphicFramePr>
        <p:xfrm>
          <a:off x="2819400" y="2820600"/>
          <a:ext cx="13716000" cy="3541785"/>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1814272">
                  <a:extLst>
                    <a:ext uri="{9D8B030D-6E8A-4147-A177-3AD203B41FA5}">
                      <a16:colId xmlns:a16="http://schemas.microsoft.com/office/drawing/2014/main" val="3635349001"/>
                    </a:ext>
                  </a:extLst>
                </a:gridCol>
                <a:gridCol w="2357499">
                  <a:extLst>
                    <a:ext uri="{9D8B030D-6E8A-4147-A177-3AD203B41FA5}">
                      <a16:colId xmlns:a16="http://schemas.microsoft.com/office/drawing/2014/main" val="2061690328"/>
                    </a:ext>
                  </a:extLst>
                </a:gridCol>
                <a:gridCol w="2619986">
                  <a:extLst>
                    <a:ext uri="{9D8B030D-6E8A-4147-A177-3AD203B41FA5}">
                      <a16:colId xmlns:a16="http://schemas.microsoft.com/office/drawing/2014/main" val="1747815129"/>
                    </a:ext>
                  </a:extLst>
                </a:gridCol>
                <a:gridCol w="2626919">
                  <a:extLst>
                    <a:ext uri="{9D8B030D-6E8A-4147-A177-3AD203B41FA5}">
                      <a16:colId xmlns:a16="http://schemas.microsoft.com/office/drawing/2014/main" val="4120391886"/>
                    </a:ext>
                  </a:extLst>
                </a:gridCol>
                <a:gridCol w="2148662">
                  <a:extLst>
                    <a:ext uri="{9D8B030D-6E8A-4147-A177-3AD203B41FA5}">
                      <a16:colId xmlns:a16="http://schemas.microsoft.com/office/drawing/2014/main" val="604404415"/>
                    </a:ext>
                  </a:extLst>
                </a:gridCol>
                <a:gridCol w="2148662">
                  <a:extLst>
                    <a:ext uri="{9D8B030D-6E8A-4147-A177-3AD203B41FA5}">
                      <a16:colId xmlns:a16="http://schemas.microsoft.com/office/drawing/2014/main" val="2081235940"/>
                    </a:ext>
                  </a:extLst>
                </a:gridCol>
              </a:tblGrid>
              <a:tr h="708357">
                <a:tc>
                  <a:txBody>
                    <a:bodyPr/>
                    <a:lstStyle/>
                    <a:p>
                      <a:pPr algn="ctr" fontAlgn="b"/>
                      <a:r>
                        <a:rPr lang="en-IN" sz="3000" b="0" i="0" u="none" strike="noStrike" dirty="0">
                          <a:solidFill>
                            <a:schemeClr val="bg1"/>
                          </a:solidFill>
                          <a:effectLst/>
                          <a:latin typeface="Abadi" panose="020B0604020104020204" pitchFamily="34" charset="0"/>
                        </a:rPr>
                        <a:t>train-test</a:t>
                      </a:r>
                    </a:p>
                  </a:txBody>
                  <a:tcPr marL="7620" marR="7620" marT="7620" marB="0" anchor="b"/>
                </a:tc>
                <a:tc>
                  <a:txBody>
                    <a:bodyPr/>
                    <a:lstStyle/>
                    <a:p>
                      <a:pPr algn="ctr" fontAlgn="b"/>
                      <a:r>
                        <a:rPr lang="en-IN" sz="3000" b="0" i="0" u="none" strike="noStrike" dirty="0" err="1">
                          <a:solidFill>
                            <a:schemeClr val="bg1"/>
                          </a:solidFill>
                          <a:effectLst/>
                          <a:latin typeface="Abadi" panose="020B0604020104020204" pitchFamily="34" charset="0"/>
                        </a:rPr>
                        <a:t>n_estimator</a:t>
                      </a:r>
                      <a:endParaRPr lang="en-IN" sz="3000" b="0" i="0" u="none" strike="noStrike" dirty="0">
                        <a:solidFill>
                          <a:schemeClr val="bg1"/>
                        </a:solidFill>
                        <a:effectLst/>
                        <a:latin typeface="Abadi" panose="020B0604020104020204" pitchFamily="34" charset="0"/>
                      </a:endParaRP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max_samples</a:t>
                      </a: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max_features</a:t>
                      </a:r>
                    </a:p>
                  </a:txBody>
                  <a:tcPr marL="7620" marR="7620" marT="7620" marB="0" anchor="b"/>
                </a:tc>
                <a:tc>
                  <a:txBody>
                    <a:bodyPr/>
                    <a:lstStyle/>
                    <a:p>
                      <a:pPr algn="ctr" fontAlgn="b"/>
                      <a:r>
                        <a:rPr lang="en-IN" sz="3000" b="0" i="0" u="none" strike="noStrike">
                          <a:solidFill>
                            <a:schemeClr val="bg1"/>
                          </a:solidFill>
                          <a:effectLst/>
                          <a:latin typeface="Abadi" panose="020B0604020104020204" pitchFamily="34" charset="0"/>
                        </a:rPr>
                        <a:t>R^2</a:t>
                      </a:r>
                    </a:p>
                  </a:txBody>
                  <a:tcPr marL="7620" marR="7620" marT="7620" marB="0" anchor="b"/>
                </a:tc>
                <a:tc>
                  <a:txBody>
                    <a:bodyPr/>
                    <a:lstStyle/>
                    <a:p>
                      <a:pPr algn="ctr" fontAlgn="b"/>
                      <a:r>
                        <a:rPr lang="en-IN" sz="3000" b="0" i="0" u="none" strike="noStrike" dirty="0">
                          <a:solidFill>
                            <a:schemeClr val="bg1"/>
                          </a:solidFill>
                          <a:effectLst/>
                          <a:latin typeface="Abadi" panose="020B0604020104020204" pitchFamily="34" charset="0"/>
                        </a:rPr>
                        <a:t>MSE</a:t>
                      </a:r>
                    </a:p>
                  </a:txBody>
                  <a:tcPr marL="7620" marR="7620" marT="7620" marB="0" anchor="b"/>
                </a:tc>
                <a:extLst>
                  <a:ext uri="{0D108BD9-81ED-4DB2-BD59-A6C34878D82A}">
                    <a16:rowId xmlns:a16="http://schemas.microsoft.com/office/drawing/2014/main" val="789554603"/>
                  </a:ext>
                </a:extLst>
              </a:tr>
              <a:tr h="708357">
                <a:tc>
                  <a:txBody>
                    <a:bodyPr/>
                    <a:lstStyle/>
                    <a:p>
                      <a:pPr algn="ctr" fontAlgn="b"/>
                      <a:r>
                        <a:rPr lang="en-IN" sz="3000" b="0" i="0" u="none" strike="noStrike">
                          <a:solidFill>
                            <a:srgbClr val="000000"/>
                          </a:solidFill>
                          <a:effectLst/>
                          <a:latin typeface="Abadi" panose="020B0604020104020204" pitchFamily="34" charset="0"/>
                        </a:rPr>
                        <a:t>80-20</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99</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0.8</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33.37</a:t>
                      </a:r>
                    </a:p>
                  </a:txBody>
                  <a:tcPr marL="7620" marR="7620" marT="7620" marB="0" anchor="b"/>
                </a:tc>
                <a:extLst>
                  <a:ext uri="{0D108BD9-81ED-4DB2-BD59-A6C34878D82A}">
                    <a16:rowId xmlns:a16="http://schemas.microsoft.com/office/drawing/2014/main" val="1576634153"/>
                  </a:ext>
                </a:extLst>
              </a:tr>
              <a:tr h="708357">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99</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0.8</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44.92</a:t>
                      </a:r>
                    </a:p>
                  </a:txBody>
                  <a:tcPr marL="7620" marR="7620" marT="7620" marB="0" anchor="b"/>
                </a:tc>
                <a:extLst>
                  <a:ext uri="{0D108BD9-81ED-4DB2-BD59-A6C34878D82A}">
                    <a16:rowId xmlns:a16="http://schemas.microsoft.com/office/drawing/2014/main" val="712436711"/>
                  </a:ext>
                </a:extLst>
              </a:tr>
              <a:tr h="708357">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99</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0.8</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48.88</a:t>
                      </a:r>
                    </a:p>
                  </a:txBody>
                  <a:tcPr marL="7620" marR="7620" marT="7620" marB="0" anchor="b"/>
                </a:tc>
                <a:extLst>
                  <a:ext uri="{0D108BD9-81ED-4DB2-BD59-A6C34878D82A}">
                    <a16:rowId xmlns:a16="http://schemas.microsoft.com/office/drawing/2014/main" val="1862510503"/>
                  </a:ext>
                </a:extLst>
              </a:tr>
              <a:tr h="708357">
                <a:tc>
                  <a:txBody>
                    <a:bodyPr/>
                    <a:lstStyle/>
                    <a:p>
                      <a:pPr algn="ctr" fontAlgn="b"/>
                      <a:r>
                        <a:rPr lang="en-IN" sz="3000" b="0" i="0" u="none" strike="noStrike" dirty="0">
                          <a:solidFill>
                            <a:srgbClr val="000000"/>
                          </a:solidFill>
                          <a:effectLst/>
                          <a:latin typeface="Abadi" panose="020B0604020104020204" pitchFamily="34" charset="0"/>
                        </a:rPr>
                        <a:t>60-40</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99</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0.8</a:t>
                      </a:r>
                    </a:p>
                  </a:txBody>
                  <a:tcPr marL="7620" marR="7620" marT="7620" marB="0" anchor="b"/>
                </a:tc>
                <a:tc>
                  <a:txBody>
                    <a:bodyPr/>
                    <a:lstStyle/>
                    <a:p>
                      <a:pPr algn="ctr" fontAlgn="b"/>
                      <a:r>
                        <a:rPr lang="en-IN" sz="3000" b="0" i="0" u="none" strike="noStrike">
                          <a:solidFill>
                            <a:srgbClr val="000000"/>
                          </a:solidFill>
                          <a:effectLst/>
                          <a:latin typeface="Abadi" panose="020B0604020104020204" pitchFamily="34" charset="0"/>
                        </a:rPr>
                        <a:t>4</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tc>
                <a:tc>
                  <a:txBody>
                    <a:bodyPr/>
                    <a:lstStyle/>
                    <a:p>
                      <a:pPr algn="ctr" fontAlgn="b"/>
                      <a:r>
                        <a:rPr lang="en-IN" sz="3000" b="0" i="0" u="none" strike="noStrike" dirty="0">
                          <a:solidFill>
                            <a:srgbClr val="000000"/>
                          </a:solidFill>
                          <a:effectLst/>
                          <a:latin typeface="Abadi" panose="020B0604020104020204" pitchFamily="34" charset="0"/>
                        </a:rPr>
                        <a:t>47.49</a:t>
                      </a:r>
                    </a:p>
                  </a:txBody>
                  <a:tcPr marL="7620" marR="7620" marT="7620" marB="0" anchor="b"/>
                </a:tc>
                <a:extLst>
                  <a:ext uri="{0D108BD9-81ED-4DB2-BD59-A6C34878D82A}">
                    <a16:rowId xmlns:a16="http://schemas.microsoft.com/office/drawing/2014/main" val="4287376813"/>
                  </a:ext>
                </a:extLst>
              </a:tr>
            </a:tbl>
          </a:graphicData>
        </a:graphic>
      </p:graphicFrame>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AutoShape 2">
            <a:extLst>
              <a:ext uri="{FF2B5EF4-FFF2-40B4-BE49-F238E27FC236}">
                <a16:creationId xmlns:a16="http://schemas.microsoft.com/office/drawing/2014/main" id="{83F9B90F-3A13-5D77-050A-8B9AE901B5CC}"/>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F481CE16-DECE-D12C-0822-85A845A6F3FC}"/>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C15D350C-CE7A-C510-A1AF-1B751030B8FC}"/>
                  </a:ext>
                </a:extLst>
              </p:cNvPr>
              <p:cNvSpPr txBox="1"/>
              <p:nvPr/>
            </p:nvSpPr>
            <p:spPr>
              <a:xfrm>
                <a:off x="0" y="7172557"/>
                <a:ext cx="18288000" cy="595932"/>
              </a:xfrm>
              <a:prstGeom prst="rect">
                <a:avLst/>
              </a:prstGeom>
              <a:noFill/>
            </p:spPr>
            <p:txBody>
              <a:bodyPr wrap="square" rtlCol="0">
                <a:spAutoFit/>
              </a:bodyPr>
              <a:lstStyle/>
              <a:p>
                <a:pPr algn="ctr"/>
                <a:r>
                  <a:rPr lang="en-IN" sz="3200" dirty="0">
                    <a:latin typeface="Urdu Typesetting" panose="03020402040406030203" pitchFamily="66" charset="-78"/>
                    <a:cs typeface="Urdu Typesetting" panose="03020402040406030203" pitchFamily="66" charset="-78"/>
                  </a:rPr>
                  <a:t>Here the Bagging is consistent for different train-test ratio’s as </a:t>
                </a:r>
                <a14:m>
                  <m:oMath xmlns:m="http://schemas.openxmlformats.org/officeDocument/2006/math">
                    <m:sSup>
                      <m:sSupPr>
                        <m:ctrlPr>
                          <a:rPr lang="en-IN" sz="3200" b="1" i="1" u="none" strike="noStrike" smtClean="0">
                            <a:solidFill>
                              <a:schemeClr val="tx1"/>
                            </a:solidFill>
                            <a:effectLst/>
                            <a:latin typeface="Cambria Math" panose="02040503050406030204" pitchFamily="18" charset="0"/>
                          </a:rPr>
                        </m:ctrlPr>
                      </m:sSupPr>
                      <m:e>
                        <m:r>
                          <a:rPr lang="en-US" sz="3200" b="1" i="1" u="none" strike="noStrike" smtClean="0">
                            <a:solidFill>
                              <a:schemeClr val="tx1"/>
                            </a:solidFill>
                            <a:effectLst/>
                            <a:latin typeface="Cambria Math" panose="02040503050406030204" pitchFamily="18" charset="0"/>
                          </a:rPr>
                          <m:t>𝑹</m:t>
                        </m:r>
                      </m:e>
                      <m:sup>
                        <m:r>
                          <a:rPr lang="en-IN" sz="3200" b="1" i="1" u="none" strike="noStrike" smtClean="0">
                            <a:solidFill>
                              <a:schemeClr val="tx1"/>
                            </a:solidFill>
                            <a:effectLst/>
                            <a:latin typeface="Cambria Math" panose="02040503050406030204" pitchFamily="18" charset="0"/>
                          </a:rPr>
                          <m:t>𝟐</m:t>
                        </m:r>
                      </m:sup>
                    </m:sSup>
                  </m:oMath>
                </a14:m>
                <a:r>
                  <a:rPr lang="en-IN" sz="3200" dirty="0">
                    <a:latin typeface="Urdu Typesetting" panose="03020402040406030203" pitchFamily="66" charset="-78"/>
                    <a:cs typeface="Urdu Typesetting" panose="03020402040406030203" pitchFamily="66" charset="-78"/>
                  </a:rPr>
                  <a:t>  is  ranging is around 86%.</a:t>
                </a:r>
              </a:p>
            </p:txBody>
          </p:sp>
        </mc:Choice>
        <mc:Fallback>
          <p:sp>
            <p:nvSpPr>
              <p:cNvPr id="13" name="TextBox 12">
                <a:extLst>
                  <a:ext uri="{FF2B5EF4-FFF2-40B4-BE49-F238E27FC236}">
                    <a16:creationId xmlns:a16="http://schemas.microsoft.com/office/drawing/2014/main" id="{C15D350C-CE7A-C510-A1AF-1B751030B8FC}"/>
                  </a:ext>
                </a:extLst>
              </p:cNvPr>
              <p:cNvSpPr txBox="1">
                <a:spLocks noRot="1" noChangeAspect="1" noMove="1" noResize="1" noEditPoints="1" noAdjustHandles="1" noChangeArrowheads="1" noChangeShapeType="1" noTextEdit="1"/>
              </p:cNvSpPr>
              <p:nvPr/>
            </p:nvSpPr>
            <p:spPr>
              <a:xfrm>
                <a:off x="0" y="7172557"/>
                <a:ext cx="18288000" cy="595932"/>
              </a:xfrm>
              <a:prstGeom prst="rect">
                <a:avLst/>
              </a:prstGeom>
              <a:blipFill>
                <a:blip r:embed="rId5"/>
                <a:stretch>
                  <a:fillRect t="-12371" b="-32990"/>
                </a:stretch>
              </a:blipFill>
            </p:spPr>
            <p:txBody>
              <a:bodyPr/>
              <a:lstStyle/>
              <a:p>
                <a:r>
                  <a:rPr lang="en-IN">
                    <a:noFill/>
                  </a:rPr>
                  <a:t> </a:t>
                </a:r>
              </a:p>
            </p:txBody>
          </p:sp>
        </mc:Fallback>
      </mc:AlternateContent>
    </p:spTree>
    <p:extLst>
      <p:ext uri="{BB962C8B-B14F-4D97-AF65-F5344CB8AC3E}">
        <p14:creationId xmlns:p14="http://schemas.microsoft.com/office/powerpoint/2010/main" val="22900757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34</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Felix Titling" panose="04060505060202020A04" pitchFamily="82" charset="0"/>
                <a:cs typeface="Urdu Typesetting" panose="020F0502020204030204" pitchFamily="66" charset="-78"/>
                <a:sym typeface="Alatsi"/>
              </a:rPr>
              <a:t>Results</a:t>
            </a:r>
          </a:p>
        </p:txBody>
      </p:sp>
      <p:graphicFrame>
        <p:nvGraphicFramePr>
          <p:cNvPr id="11" name="Table 10">
            <a:extLst>
              <a:ext uri="{FF2B5EF4-FFF2-40B4-BE49-F238E27FC236}">
                <a16:creationId xmlns:a16="http://schemas.microsoft.com/office/drawing/2014/main" id="{1DA73D26-91C8-2C69-EB83-199E9831B4FF}"/>
              </a:ext>
            </a:extLst>
          </p:cNvPr>
          <p:cNvGraphicFramePr>
            <a:graphicFrameLocks noGrp="1"/>
          </p:cNvGraphicFramePr>
          <p:nvPr>
            <p:extLst>
              <p:ext uri="{D42A27DB-BD31-4B8C-83A1-F6EECF244321}">
                <p14:modId xmlns:p14="http://schemas.microsoft.com/office/powerpoint/2010/main" val="3635384034"/>
              </p:ext>
            </p:extLst>
          </p:nvPr>
        </p:nvGraphicFramePr>
        <p:xfrm>
          <a:off x="2133600" y="2711155"/>
          <a:ext cx="14249400" cy="4380702"/>
        </p:xfrm>
        <a:graphic>
          <a:graphicData uri="http://schemas.openxmlformats.org/drawingml/2006/table">
            <a:tbl>
              <a:tblPr firstRow="1" bandRow="1">
                <a:effectLst>
                  <a:outerShdw blurRad="63500" sx="102000" sy="102000" algn="ctr" rotWithShape="0">
                    <a:prstClr val="black">
                      <a:alpha val="40000"/>
                    </a:prstClr>
                  </a:outerShdw>
                </a:effectLst>
                <a:tableStyleId>{5C22544A-7EE6-4342-B048-85BDC9FD1C3A}</a:tableStyleId>
              </a:tblPr>
              <a:tblGrid>
                <a:gridCol w="4866403">
                  <a:extLst>
                    <a:ext uri="{9D8B030D-6E8A-4147-A177-3AD203B41FA5}">
                      <a16:colId xmlns:a16="http://schemas.microsoft.com/office/drawing/2014/main" val="3635349001"/>
                    </a:ext>
                  </a:extLst>
                </a:gridCol>
                <a:gridCol w="2303745">
                  <a:extLst>
                    <a:ext uri="{9D8B030D-6E8A-4147-A177-3AD203B41FA5}">
                      <a16:colId xmlns:a16="http://schemas.microsoft.com/office/drawing/2014/main" val="2061690328"/>
                    </a:ext>
                  </a:extLst>
                </a:gridCol>
                <a:gridCol w="2438201">
                  <a:extLst>
                    <a:ext uri="{9D8B030D-6E8A-4147-A177-3AD203B41FA5}">
                      <a16:colId xmlns:a16="http://schemas.microsoft.com/office/drawing/2014/main" val="1747815129"/>
                    </a:ext>
                  </a:extLst>
                </a:gridCol>
                <a:gridCol w="2367583">
                  <a:extLst>
                    <a:ext uri="{9D8B030D-6E8A-4147-A177-3AD203B41FA5}">
                      <a16:colId xmlns:a16="http://schemas.microsoft.com/office/drawing/2014/main" val="4120391886"/>
                    </a:ext>
                  </a:extLst>
                </a:gridCol>
                <a:gridCol w="2273468">
                  <a:extLst>
                    <a:ext uri="{9D8B030D-6E8A-4147-A177-3AD203B41FA5}">
                      <a16:colId xmlns:a16="http://schemas.microsoft.com/office/drawing/2014/main" val="604404415"/>
                    </a:ext>
                  </a:extLst>
                </a:gridCol>
              </a:tblGrid>
              <a:tr h="487578">
                <a:tc>
                  <a:txBody>
                    <a:bodyPr/>
                    <a:lstStyle/>
                    <a:p>
                      <a:pPr algn="ctr" fontAlgn="b"/>
                      <a:r>
                        <a:rPr lang="en-IN" sz="3000" b="0" i="0" u="none" strike="noStrike" dirty="0">
                          <a:solidFill>
                            <a:srgbClr val="000000"/>
                          </a:solidFill>
                          <a:effectLst/>
                          <a:latin typeface="Abadi" panose="020B0604020104020204" pitchFamily="34" charset="0"/>
                        </a:rPr>
                        <a:t>Models/splits</a:t>
                      </a:r>
                    </a:p>
                  </a:txBody>
                  <a:tcPr marL="7620" marR="7620" marT="7620" marB="0" anchor="b">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80-20</a:t>
                      </a:r>
                    </a:p>
                  </a:txBody>
                  <a:tcPr marL="7620" marR="7620" marT="7620" marB="0" anchor="b">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a:solidFill>
                            <a:srgbClr val="000000"/>
                          </a:solidFill>
                          <a:effectLst/>
                          <a:latin typeface="Abadi" panose="020B0604020104020204" pitchFamily="34" charset="0"/>
                        </a:rPr>
                        <a:t>75-25</a:t>
                      </a:r>
                    </a:p>
                  </a:txBody>
                  <a:tcPr marL="7620" marR="7620" marT="7620" marB="0" anchor="b">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a:solidFill>
                            <a:srgbClr val="000000"/>
                          </a:solidFill>
                          <a:effectLst/>
                          <a:latin typeface="Abadi" panose="020B0604020104020204" pitchFamily="34" charset="0"/>
                        </a:rPr>
                        <a:t>70-30</a:t>
                      </a:r>
                    </a:p>
                  </a:txBody>
                  <a:tcPr marL="7620" marR="7620" marT="7620" marB="0" anchor="b">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a:solidFill>
                            <a:srgbClr val="000000"/>
                          </a:solidFill>
                          <a:effectLst/>
                          <a:latin typeface="Abadi" panose="020B0604020104020204" pitchFamily="34" charset="0"/>
                        </a:rPr>
                        <a:t>60-40</a:t>
                      </a:r>
                    </a:p>
                  </a:txBody>
                  <a:tcPr marL="7620" marR="7620" marT="7620"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89554603"/>
                  </a:ext>
                </a:extLst>
              </a:tr>
              <a:tr h="967656">
                <a:tc>
                  <a:txBody>
                    <a:bodyPr/>
                    <a:lstStyle/>
                    <a:p>
                      <a:pPr algn="ctr" fontAlgn="b"/>
                      <a:r>
                        <a:rPr lang="en-IN" sz="3000" b="0" i="0" u="none" strike="noStrike" dirty="0">
                          <a:solidFill>
                            <a:schemeClr val="tx1"/>
                          </a:solidFill>
                          <a:effectLst/>
                          <a:latin typeface="Abadi" panose="020B0604020104020204" pitchFamily="34" charset="0"/>
                        </a:rPr>
                        <a:t>Multiple Linear Regression</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chemeClr val="tx1"/>
                          </a:solidFill>
                          <a:effectLst/>
                          <a:latin typeface="Abadi" panose="020B0604020104020204" pitchFamily="34" charset="0"/>
                        </a:rPr>
                        <a:t>0.87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chemeClr val="tx1"/>
                          </a:solidFill>
                          <a:effectLst/>
                          <a:latin typeface="Abadi" panose="020B0604020104020204" pitchFamily="34" charset="0"/>
                        </a:rPr>
                        <a:t>0.88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chemeClr val="tx1"/>
                          </a:solidFill>
                          <a:effectLst/>
                          <a:latin typeface="Abadi" panose="020B0604020104020204" pitchFamily="34" charset="0"/>
                        </a:rPr>
                        <a:t>0.87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chemeClr val="tx1"/>
                          </a:solidFill>
                          <a:effectLst/>
                          <a:latin typeface="Abadi" panose="020B0604020104020204" pitchFamily="34" charset="0"/>
                        </a:rPr>
                        <a:t>0.86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576634153"/>
                  </a:ext>
                </a:extLst>
              </a:tr>
              <a:tr h="487578">
                <a:tc>
                  <a:txBody>
                    <a:bodyPr/>
                    <a:lstStyle/>
                    <a:p>
                      <a:pPr algn="ctr" fontAlgn="b"/>
                      <a:r>
                        <a:rPr lang="en-IN" sz="3000" b="0" i="0" u="none" strike="noStrike">
                          <a:solidFill>
                            <a:srgbClr val="000000"/>
                          </a:solidFill>
                          <a:effectLst/>
                          <a:latin typeface="Abadi" panose="020B0604020104020204" pitchFamily="34" charset="0"/>
                        </a:rPr>
                        <a:t>Random Forest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712436711"/>
                  </a:ext>
                </a:extLst>
              </a:tr>
              <a:tr h="487578">
                <a:tc>
                  <a:txBody>
                    <a:bodyPr/>
                    <a:lstStyle/>
                    <a:p>
                      <a:pPr algn="ctr" fontAlgn="b"/>
                      <a:r>
                        <a:rPr lang="en-IN" sz="3000" b="0" i="0" u="none" strike="noStrike" dirty="0">
                          <a:solidFill>
                            <a:srgbClr val="000000"/>
                          </a:solidFill>
                          <a:effectLst/>
                          <a:latin typeface="Abadi" panose="020B0604020104020204" pitchFamily="34" charset="0"/>
                        </a:rPr>
                        <a:t>Decision Tree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2510503"/>
                  </a:ext>
                </a:extLst>
              </a:tr>
              <a:tr h="487578">
                <a:tc>
                  <a:txBody>
                    <a:bodyPr/>
                    <a:lstStyle/>
                    <a:p>
                      <a:pPr algn="ctr" fontAlgn="b"/>
                      <a:r>
                        <a:rPr lang="en-IN" sz="3000" b="0" i="0" u="none" strike="noStrike">
                          <a:solidFill>
                            <a:srgbClr val="000000"/>
                          </a:solidFill>
                          <a:effectLst/>
                          <a:latin typeface="Abadi" panose="020B0604020104020204" pitchFamily="34" charset="0"/>
                        </a:rPr>
                        <a:t>KNN</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3000" b="0" i="0" u="none" strike="noStrike" dirty="0">
                          <a:solidFill>
                            <a:srgbClr val="000000"/>
                          </a:solidFill>
                          <a:effectLst/>
                          <a:latin typeface="Abadi" panose="020B0604020104020204" pitchFamily="34" charset="0"/>
                        </a:rPr>
                        <a:t>0.80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4287376813"/>
                  </a:ext>
                </a:extLst>
              </a:tr>
              <a:tr h="487578">
                <a:tc>
                  <a:txBody>
                    <a:bodyPr/>
                    <a:lstStyle/>
                    <a:p>
                      <a:pPr algn="ctr" fontAlgn="b"/>
                      <a:r>
                        <a:rPr lang="en-IN" sz="3000" b="0" i="0" u="none" strike="noStrike" dirty="0">
                          <a:solidFill>
                            <a:srgbClr val="000000"/>
                          </a:solidFill>
                          <a:effectLst/>
                          <a:latin typeface="Abadi" panose="020B0604020104020204" pitchFamily="34" charset="0"/>
                        </a:rPr>
                        <a:t>SVR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001741"/>
                  </a:ext>
                </a:extLst>
              </a:tr>
              <a:tr h="487578">
                <a:tc>
                  <a:txBody>
                    <a:bodyPr/>
                    <a:lstStyle/>
                    <a:p>
                      <a:pPr algn="ctr" fontAlgn="b"/>
                      <a:r>
                        <a:rPr lang="en-IN" sz="3000" b="0" i="0" u="none" strike="noStrike" dirty="0">
                          <a:solidFill>
                            <a:srgbClr val="000000"/>
                          </a:solidFill>
                          <a:effectLst/>
                          <a:latin typeface="Abadi" panose="020B0604020104020204" pitchFamily="34" charset="0"/>
                        </a:rPr>
                        <a:t>Bagging</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D8E8"/>
                    </a:solidFill>
                  </a:tcPr>
                </a:tc>
                <a:tc>
                  <a:txBody>
                    <a:bodyPr/>
                    <a:lstStyle/>
                    <a:p>
                      <a:pPr algn="ctr" fontAlgn="b"/>
                      <a:r>
                        <a:rPr lang="en-IN" sz="3000" b="0" i="0" u="none" strike="noStrike" dirty="0">
                          <a:solidFill>
                            <a:srgbClr val="000000"/>
                          </a:solidFill>
                          <a:effectLst/>
                          <a:latin typeface="Abadi" panose="020B0604020104020204" pitchFamily="34" charset="0"/>
                        </a:rPr>
                        <a:t>0.87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D8E8"/>
                    </a:solidFill>
                  </a:tcPr>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D8E8"/>
                    </a:solidFill>
                  </a:tcPr>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D8E8"/>
                    </a:solidFill>
                  </a:tcPr>
                </a:tc>
                <a:tc>
                  <a:txBody>
                    <a:bodyPr/>
                    <a:lstStyle/>
                    <a:p>
                      <a:pPr algn="ctr" fontAlgn="b"/>
                      <a:r>
                        <a:rPr lang="en-IN" sz="3000" b="0" i="0" u="none" strike="noStrike" dirty="0">
                          <a:solidFill>
                            <a:srgbClr val="000000"/>
                          </a:solidFill>
                          <a:effectLst/>
                          <a:latin typeface="Abadi" panose="020B0604020104020204" pitchFamily="34" charset="0"/>
                        </a:rPr>
                        <a:t>0.86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D8E8"/>
                    </a:solidFill>
                  </a:tcPr>
                </a:tc>
                <a:extLst>
                  <a:ext uri="{0D108BD9-81ED-4DB2-BD59-A6C34878D82A}">
                    <a16:rowId xmlns:a16="http://schemas.microsoft.com/office/drawing/2014/main" val="61590678"/>
                  </a:ext>
                </a:extLst>
              </a:tr>
              <a:tr h="487578">
                <a:tc>
                  <a:txBody>
                    <a:bodyPr/>
                    <a:lstStyle/>
                    <a:p>
                      <a:pPr algn="ctr" fontAlgn="b"/>
                      <a:r>
                        <a:rPr lang="en-IN" sz="3000" b="0" i="0" u="none" strike="noStrike">
                          <a:solidFill>
                            <a:srgbClr val="000000"/>
                          </a:solidFill>
                          <a:effectLst/>
                          <a:latin typeface="Abadi" panose="020B0604020104020204" pitchFamily="34" charset="0"/>
                        </a:rPr>
                        <a:t>XGBoosting</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0.71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0.64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0.53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3000" b="0" i="0" u="none" strike="noStrike" dirty="0">
                          <a:solidFill>
                            <a:srgbClr val="000000"/>
                          </a:solidFill>
                          <a:effectLst/>
                          <a:latin typeface="Abadi" panose="020B0604020104020204" pitchFamily="34" charset="0"/>
                        </a:rPr>
                        <a:t>0.55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2663409"/>
                  </a:ext>
                </a:extLst>
              </a:tr>
            </a:tbl>
          </a:graphicData>
        </a:graphic>
      </p:graphicFrame>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cxnSp>
        <p:nvCxnSpPr>
          <p:cNvPr id="12" name="Straight Arrow Connector 11">
            <a:extLst>
              <a:ext uri="{FF2B5EF4-FFF2-40B4-BE49-F238E27FC236}">
                <a16:creationId xmlns:a16="http://schemas.microsoft.com/office/drawing/2014/main" id="{BDA46812-8497-9BE0-BFE2-C9D55531CAFD}"/>
              </a:ext>
            </a:extLst>
          </p:cNvPr>
          <p:cNvCxnSpPr/>
          <p:nvPr/>
        </p:nvCxnSpPr>
        <p:spPr>
          <a:xfrm>
            <a:off x="1406545" y="3848100"/>
            <a:ext cx="955655" cy="0"/>
          </a:xfrm>
          <a:prstGeom prst="straightConnector1">
            <a:avLst/>
          </a:prstGeom>
          <a:ln w="76200">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10" name="AutoShape 2">
            <a:extLst>
              <a:ext uri="{FF2B5EF4-FFF2-40B4-BE49-F238E27FC236}">
                <a16:creationId xmlns:a16="http://schemas.microsoft.com/office/drawing/2014/main" id="{0E31100B-C70D-5700-C76B-797970EA0BA0}"/>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3" name="AutoShape 3">
            <a:extLst>
              <a:ext uri="{FF2B5EF4-FFF2-40B4-BE49-F238E27FC236}">
                <a16:creationId xmlns:a16="http://schemas.microsoft.com/office/drawing/2014/main" id="{487FCF73-2AFF-63A6-4BFD-4C960C936121}"/>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6B4DEFB5-B932-DAA5-8A74-2612353A30EF}"/>
                  </a:ext>
                </a:extLst>
              </p:cNvPr>
              <p:cNvSpPr txBox="1"/>
              <p:nvPr/>
            </p:nvSpPr>
            <p:spPr>
              <a:xfrm>
                <a:off x="0" y="7608802"/>
                <a:ext cx="18288000" cy="658898"/>
              </a:xfrm>
              <a:prstGeom prst="rect">
                <a:avLst/>
              </a:prstGeom>
              <a:noFill/>
            </p:spPr>
            <p:txBody>
              <a:bodyPr wrap="square" rtlCol="0">
                <a:spAutoFit/>
              </a:bodyPr>
              <a:lstStyle/>
              <a:p>
                <a:pPr algn="ctr"/>
                <a:r>
                  <a:rPr lang="en-IN" sz="3600" dirty="0">
                    <a:latin typeface="Urdu Typesetting" panose="03020402040406030203" pitchFamily="66" charset="-78"/>
                    <a:cs typeface="Urdu Typesetting" panose="03020402040406030203" pitchFamily="66" charset="-78"/>
                  </a:rPr>
                  <a:t>Here the Multiple linear is consistent for different train-test ratio’s as </a:t>
                </a:r>
                <a14:m>
                  <m:oMath xmlns:m="http://schemas.openxmlformats.org/officeDocument/2006/math">
                    <m:sSup>
                      <m:sSupPr>
                        <m:ctrlPr>
                          <a:rPr lang="en-IN" sz="3600" b="1" i="1" u="none" strike="noStrike" smtClean="0">
                            <a:solidFill>
                              <a:schemeClr val="tx1"/>
                            </a:solidFill>
                            <a:effectLst/>
                            <a:latin typeface="Cambria Math" panose="02040503050406030204" pitchFamily="18" charset="0"/>
                          </a:rPr>
                        </m:ctrlPr>
                      </m:sSupPr>
                      <m:e>
                        <m:r>
                          <a:rPr lang="en-US" sz="3600" b="1" i="1" u="none" strike="noStrike" smtClean="0">
                            <a:solidFill>
                              <a:schemeClr val="tx1"/>
                            </a:solidFill>
                            <a:effectLst/>
                            <a:latin typeface="Cambria Math" panose="02040503050406030204" pitchFamily="18" charset="0"/>
                          </a:rPr>
                          <m:t>𝑹</m:t>
                        </m:r>
                      </m:e>
                      <m:sup>
                        <m:r>
                          <a:rPr lang="en-IN" sz="3600" b="1" i="1" u="none" strike="noStrike" smtClean="0">
                            <a:solidFill>
                              <a:schemeClr val="tx1"/>
                            </a:solidFill>
                            <a:effectLst/>
                            <a:latin typeface="Cambria Math" panose="02040503050406030204" pitchFamily="18" charset="0"/>
                          </a:rPr>
                          <m:t>𝟐</m:t>
                        </m:r>
                      </m:sup>
                    </m:sSup>
                  </m:oMath>
                </a14:m>
                <a:r>
                  <a:rPr lang="en-IN" sz="3600" dirty="0">
                    <a:latin typeface="Urdu Typesetting" panose="03020402040406030203" pitchFamily="66" charset="-78"/>
                    <a:cs typeface="Urdu Typesetting" panose="03020402040406030203" pitchFamily="66" charset="-78"/>
                  </a:rPr>
                  <a:t>  is 88%.</a:t>
                </a:r>
              </a:p>
            </p:txBody>
          </p:sp>
        </mc:Choice>
        <mc:Fallback>
          <p:sp>
            <p:nvSpPr>
              <p:cNvPr id="14" name="TextBox 13">
                <a:extLst>
                  <a:ext uri="{FF2B5EF4-FFF2-40B4-BE49-F238E27FC236}">
                    <a16:creationId xmlns:a16="http://schemas.microsoft.com/office/drawing/2014/main" id="{6B4DEFB5-B932-DAA5-8A74-2612353A30EF}"/>
                  </a:ext>
                </a:extLst>
              </p:cNvPr>
              <p:cNvSpPr txBox="1">
                <a:spLocks noRot="1" noChangeAspect="1" noMove="1" noResize="1" noEditPoints="1" noAdjustHandles="1" noChangeArrowheads="1" noChangeShapeType="1" noTextEdit="1"/>
              </p:cNvSpPr>
              <p:nvPr/>
            </p:nvSpPr>
            <p:spPr>
              <a:xfrm>
                <a:off x="0" y="7608802"/>
                <a:ext cx="18288000" cy="658898"/>
              </a:xfrm>
              <a:prstGeom prst="rect">
                <a:avLst/>
              </a:prstGeom>
              <a:blipFill>
                <a:blip r:embed="rId5"/>
                <a:stretch>
                  <a:fillRect t="-11111" b="-35185"/>
                </a:stretch>
              </a:blipFill>
            </p:spPr>
            <p:txBody>
              <a:bodyPr/>
              <a:lstStyle/>
              <a:p>
                <a:r>
                  <a:rPr lang="en-IN">
                    <a:noFill/>
                  </a:rPr>
                  <a:t> </a:t>
                </a:r>
              </a:p>
            </p:txBody>
          </p:sp>
        </mc:Fallback>
      </mc:AlternateContent>
    </p:spTree>
    <p:extLst>
      <p:ext uri="{BB962C8B-B14F-4D97-AF65-F5344CB8AC3E}">
        <p14:creationId xmlns:p14="http://schemas.microsoft.com/office/powerpoint/2010/main" val="19635229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35</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66721"/>
          </a:xfrm>
          <a:prstGeom prst="rect">
            <a:avLst/>
          </a:prstGeom>
        </p:spPr>
        <p:txBody>
          <a:bodyPr lIns="0" tIns="0" rIns="0" bIns="0" rtlCol="0" anchor="t">
            <a:spAutoFit/>
          </a:bodyPr>
          <a:lstStyle/>
          <a:p>
            <a:pPr algn="ctr">
              <a:lnSpc>
                <a:spcPts val="11899"/>
              </a:lnSpc>
            </a:pPr>
            <a:r>
              <a:rPr lang="en-US" sz="7000" b="1" dirty="0">
                <a:solidFill>
                  <a:srgbClr val="000000"/>
                </a:solidFill>
                <a:latin typeface="Felix Titling" panose="04060505060202020A04" pitchFamily="82" charset="0"/>
                <a:cs typeface="Urdu Typesetting" panose="020F0502020204030204" pitchFamily="66" charset="-78"/>
                <a:sym typeface="Alatsi"/>
              </a:rPr>
              <a:t>Conclusion</a:t>
            </a:r>
          </a:p>
        </p:txBody>
      </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9">
            <a:extLst>
              <a:ext uri="{FF2B5EF4-FFF2-40B4-BE49-F238E27FC236}">
                <a16:creationId xmlns:a16="http://schemas.microsoft.com/office/drawing/2014/main" id="{C51748D0-76A1-6E68-AB9D-960F105E610C}"/>
              </a:ext>
            </a:extLst>
          </p:cNvPr>
          <p:cNvSpPr txBox="1"/>
          <p:nvPr/>
        </p:nvSpPr>
        <p:spPr>
          <a:xfrm>
            <a:off x="1236347" y="2171700"/>
            <a:ext cx="16185420" cy="7294305"/>
          </a:xfrm>
          <a:prstGeom prst="rect">
            <a:avLst/>
          </a:prstGeom>
          <a:noFill/>
        </p:spPr>
        <p:txBody>
          <a:bodyPr wrap="square" rtlCol="0">
            <a:spAutoFit/>
          </a:bodyPr>
          <a:lstStyle/>
          <a:p>
            <a:pPr marL="285750" indent="-285750">
              <a:buFont typeface="Arial" panose="020B0604020202020204" pitchFamily="34" charset="0"/>
              <a:buChar char="•"/>
            </a:pPr>
            <a:endParaRPr lang="en-US" sz="36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endParaRPr lang="en-US" sz="36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r>
              <a:rPr lang="en-US" sz="3600" dirty="0">
                <a:latin typeface="Urdu Typesetting" panose="03020402040406030203" pitchFamily="66" charset="-78"/>
                <a:cs typeface="Urdu Typesetting" panose="03020402040406030203" pitchFamily="66" charset="-78"/>
              </a:rPr>
              <a:t>On comparing different machine learning algorithms the Multiple Linear Regression is the best model with best fit of 88%.</a:t>
            </a:r>
          </a:p>
          <a:p>
            <a:endParaRPr lang="en-US" sz="36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r>
              <a:rPr lang="en-US" sz="3600" b="1" dirty="0">
                <a:latin typeface="Urdu Typesetting" panose="03020402040406030203" pitchFamily="66" charset="-78"/>
                <a:cs typeface="Urdu Typesetting" panose="03020402040406030203" pitchFamily="66" charset="-78"/>
              </a:rPr>
              <a:t>From Multiple Linear Regression:</a:t>
            </a:r>
          </a:p>
          <a:p>
            <a:pPr marL="285750" indent="-285750">
              <a:buFont typeface="Arial" panose="020B0604020202020204" pitchFamily="34" charset="0"/>
              <a:buChar char="•"/>
            </a:pPr>
            <a:endParaRPr lang="en-US" sz="3600" dirty="0">
              <a:latin typeface="Urdu Typesetting" panose="03020402040406030203" pitchFamily="66" charset="-78"/>
              <a:cs typeface="Urdu Typesetting" panose="03020402040406030203" pitchFamily="66" charset="-78"/>
            </a:endParaRPr>
          </a:p>
          <a:p>
            <a:r>
              <a:rPr lang="en-US" sz="3600" dirty="0">
                <a:latin typeface="Urdu Typesetting" panose="03020402040406030203" pitchFamily="66" charset="-78"/>
                <a:cs typeface="Urdu Typesetting" panose="03020402040406030203" pitchFamily="66" charset="-78"/>
              </a:rPr>
              <a:t>   Having more doctors and longer life expectancy for countries helps reduce infant deaths, </a:t>
            </a:r>
          </a:p>
          <a:p>
            <a:r>
              <a:rPr lang="en-US" sz="3600" dirty="0">
                <a:latin typeface="Urdu Typesetting" panose="03020402040406030203" pitchFamily="66" charset="-78"/>
                <a:cs typeface="Urdu Typesetting" panose="03020402040406030203" pitchFamily="66" charset="-78"/>
              </a:rPr>
              <a:t>   while having more children per family and higher health costs tend to increase it.</a:t>
            </a:r>
          </a:p>
          <a:p>
            <a:pPr lvl="4"/>
            <a:r>
              <a:rPr lang="en-US" sz="3600" dirty="0">
                <a:latin typeface="Urdu Typesetting" panose="03020402040406030203" pitchFamily="66" charset="-78"/>
                <a:cs typeface="Urdu Typesetting" panose="03020402040406030203" pitchFamily="66" charset="-78"/>
              </a:rPr>
              <a:t>				</a:t>
            </a:r>
          </a:p>
          <a:p>
            <a:pPr marL="285750" indent="-285750">
              <a:buFont typeface="Arial" panose="020B0604020202020204" pitchFamily="34" charset="0"/>
              <a:buChar char="•"/>
            </a:pPr>
            <a:endParaRPr lang="en-US" sz="36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endParaRPr lang="en-IN" sz="3600" dirty="0">
              <a:latin typeface="Urdu Typesetting" panose="03020402040406030203" pitchFamily="66" charset="-78"/>
              <a:cs typeface="Urdu Typesetting" panose="03020402040406030203" pitchFamily="66" charset="-78"/>
            </a:endParaRPr>
          </a:p>
        </p:txBody>
      </p:sp>
      <p:sp>
        <p:nvSpPr>
          <p:cNvPr id="11" name="AutoShape 2">
            <a:extLst>
              <a:ext uri="{FF2B5EF4-FFF2-40B4-BE49-F238E27FC236}">
                <a16:creationId xmlns:a16="http://schemas.microsoft.com/office/drawing/2014/main" id="{989B77C0-8B90-5861-F316-D9B62BB4B00B}"/>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E8526E7C-8699-A3AE-0F86-344FEB9CA68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23934463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36</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55179"/>
          </a:xfrm>
          <a:prstGeom prst="rect">
            <a:avLst/>
          </a:prstGeom>
        </p:spPr>
        <p:txBody>
          <a:bodyPr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cs typeface="Urdu Typesetting" panose="03020402040406030203" pitchFamily="66" charset="-78"/>
                <a:sym typeface="Alatsi"/>
              </a:rPr>
              <a:t>Linear model</a:t>
            </a:r>
          </a:p>
        </p:txBody>
      </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989B77C0-8B90-5861-F316-D9B62BB4B00B}"/>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E8526E7C-8699-A3AE-0F86-344FEB9CA68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FA5E9C97-906D-771C-0EA0-0F036F47B5F2}"/>
                  </a:ext>
                </a:extLst>
              </p:cNvPr>
              <p:cNvSpPr txBox="1"/>
              <p:nvPr/>
            </p:nvSpPr>
            <p:spPr>
              <a:xfrm>
                <a:off x="1833578" y="1731673"/>
                <a:ext cx="15849600" cy="7715767"/>
              </a:xfrm>
              <a:prstGeom prst="rect">
                <a:avLst/>
              </a:prstGeom>
              <a:noFill/>
              <a:effectLst>
                <a:glow rad="228600">
                  <a:schemeClr val="accent2">
                    <a:satMod val="175000"/>
                    <a:alpha val="40000"/>
                  </a:schemeClr>
                </a:glow>
              </a:effectLst>
            </p:spPr>
            <p:txBody>
              <a:bodyPr wrap="square">
                <a:spAutoFit/>
              </a:bodyPr>
              <a:lstStyle/>
              <a:p>
                <a:pPr>
                  <a:lnSpc>
                    <a:spcPct val="150000"/>
                  </a:lnSpc>
                </a:pPr>
                <a:br>
                  <a:rPr lang="en-US" sz="4000" dirty="0">
                    <a:latin typeface="Urdu Typesetting" panose="03020402040406030203" pitchFamily="66" charset="-78"/>
                    <a:cs typeface="Urdu Typesetting" panose="03020402040406030203" pitchFamily="66" charset="-78"/>
                  </a:rPr>
                </a:br>
                <a14:m>
                  <m:oMath xmlns:m="http://schemas.openxmlformats.org/officeDocument/2006/math">
                    <m:acc>
                      <m:accPr>
                        <m:chr m:val="̂"/>
                        <m:ctrlPr>
                          <a:rPr lang="en-US" sz="4000" i="1" dirty="0">
                            <a:solidFill>
                              <a:srgbClr val="836967"/>
                            </a:solidFill>
                            <a:latin typeface="Cambria Math" panose="02040503050406030204" pitchFamily="18" charset="0"/>
                          </a:rPr>
                        </m:ctrlPr>
                      </m:accPr>
                      <m:e>
                        <m:r>
                          <a:rPr lang="en-US" sz="4000" dirty="0">
                            <a:latin typeface="Cambria Math" panose="02040503050406030204" pitchFamily="18" charset="0"/>
                          </a:rPr>
                          <m:t>𝑦</m:t>
                        </m:r>
                      </m:e>
                    </m:acc>
                    <m:r>
                      <a:rPr lang="en-US" sz="4000" b="1" dirty="0">
                        <a:latin typeface="Cambria Math" panose="02040503050406030204" pitchFamily="18" charset="0"/>
                      </a:rPr>
                      <m:t>(</m:t>
                    </m:r>
                  </m:oMath>
                </a14:m>
                <a:r>
                  <a:rPr lang="en-US" sz="4000" b="1" dirty="0"/>
                  <a:t>Predicted Infant Mortality)</a:t>
                </a:r>
                <a:r>
                  <a:rPr lang="en-US" sz="4000" dirty="0"/>
                  <a:t>=exp(1.8277 </a:t>
                </a:r>
              </a:p>
              <a:p>
                <a:pPr>
                  <a:lnSpc>
                    <a:spcPct val="150000"/>
                  </a:lnSpc>
                </a:pPr>
                <a:r>
                  <a:rPr lang="en-US" sz="4000" dirty="0"/>
                  <a:t>							+0.0007(</a:t>
                </a:r>
                <a:r>
                  <a:rPr lang="en-US" sz="4000" b="1" dirty="0"/>
                  <a:t>Maternal Mortality ratio</a:t>
                </a:r>
                <a:r>
                  <a:rPr lang="en-US" sz="4000" dirty="0"/>
                  <a:t>) </a:t>
                </a:r>
              </a:p>
              <a:p>
                <a:pPr lvl="8">
                  <a:lnSpc>
                    <a:spcPct val="150000"/>
                  </a:lnSpc>
                </a:pPr>
                <a:r>
                  <a:rPr lang="en-US" sz="4000" dirty="0"/>
                  <a:t>			+0.2982(</a:t>
                </a:r>
                <a:r>
                  <a:rPr lang="en-US" sz="4000" b="1" dirty="0"/>
                  <a:t>Fertility Rate</a:t>
                </a:r>
                <a:r>
                  <a:rPr lang="en-US" sz="4000" dirty="0"/>
                  <a:t>)</a:t>
                </a:r>
              </a:p>
              <a:p>
                <a:pPr lvl="8">
                  <a:lnSpc>
                    <a:spcPct val="150000"/>
                  </a:lnSpc>
                </a:pPr>
                <a:r>
                  <a:rPr lang="en-US" sz="4000" dirty="0"/>
                  <a:t>			−0.2814(</a:t>
                </a:r>
                <a:r>
                  <a:rPr lang="en-US" sz="4000" b="1" dirty="0"/>
                  <a:t>Physicians per Thousand</a:t>
                </a:r>
                <a:r>
                  <a:rPr lang="en-US" sz="4000" dirty="0"/>
                  <a:t>) </a:t>
                </a:r>
              </a:p>
              <a:p>
                <a:pPr lvl="8">
                  <a:lnSpc>
                    <a:spcPct val="150000"/>
                  </a:lnSpc>
                </a:pPr>
                <a:r>
                  <a:rPr lang="en-US" sz="4000" dirty="0"/>
                  <a:t>			+0.0107(</a:t>
                </a:r>
                <a:r>
                  <a:rPr lang="en-US" sz="4000" b="1" dirty="0"/>
                  <a:t>Out of Pocket Health Expenditure))</a:t>
                </a:r>
                <a:endParaRPr lang="en-IN" sz="4000" dirty="0">
                  <a:latin typeface="Urdu Typesetting" panose="03020402040406030203" pitchFamily="66" charset="-78"/>
                  <a:cs typeface="Urdu Typesetting" panose="03020402040406030203" pitchFamily="66" charset="-78"/>
                </a:endParaRPr>
              </a:p>
              <a:p>
                <a:pPr>
                  <a:lnSpc>
                    <a:spcPct val="150000"/>
                  </a:lnSpc>
                </a:pPr>
                <a:br>
                  <a:rPr lang="en-US" sz="4400" dirty="0">
                    <a:latin typeface="Urdu Typesetting" panose="03020402040406030203" pitchFamily="66" charset="-78"/>
                    <a:cs typeface="Urdu Typesetting" panose="03020402040406030203" pitchFamily="66" charset="-78"/>
                  </a:rPr>
                </a:br>
                <a:endParaRPr lang="en-IN" sz="4400" dirty="0">
                  <a:latin typeface="Urdu Typesetting" panose="03020402040406030203" pitchFamily="66" charset="-78"/>
                  <a:cs typeface="Urdu Typesetting" panose="03020402040406030203" pitchFamily="66" charset="-78"/>
                </a:endParaRPr>
              </a:p>
            </p:txBody>
          </p:sp>
        </mc:Choice>
        <mc:Fallback>
          <p:sp>
            <p:nvSpPr>
              <p:cNvPr id="13" name="TextBox 12">
                <a:extLst>
                  <a:ext uri="{FF2B5EF4-FFF2-40B4-BE49-F238E27FC236}">
                    <a16:creationId xmlns:a16="http://schemas.microsoft.com/office/drawing/2014/main" id="{FA5E9C97-906D-771C-0EA0-0F036F47B5F2}"/>
                  </a:ext>
                </a:extLst>
              </p:cNvPr>
              <p:cNvSpPr txBox="1">
                <a:spLocks noRot="1" noChangeAspect="1" noMove="1" noResize="1" noEditPoints="1" noAdjustHandles="1" noChangeArrowheads="1" noChangeShapeType="1" noTextEdit="1"/>
              </p:cNvSpPr>
              <p:nvPr/>
            </p:nvSpPr>
            <p:spPr>
              <a:xfrm>
                <a:off x="1833578" y="1731673"/>
                <a:ext cx="15849600" cy="7715767"/>
              </a:xfrm>
              <a:prstGeom prst="rect">
                <a:avLst/>
              </a:prstGeom>
              <a:blipFill>
                <a:blip r:embed="rId5"/>
                <a:stretch>
                  <a:fillRect/>
                </a:stretch>
              </a:blipFill>
              <a:effectLst>
                <a:glow rad="228600">
                  <a:schemeClr val="accent2">
                    <a:satMod val="175000"/>
                    <a:alpha val="40000"/>
                  </a:schemeClr>
                </a:glow>
              </a:effectLst>
            </p:spPr>
            <p:txBody>
              <a:bodyPr/>
              <a:lstStyle/>
              <a:p>
                <a:r>
                  <a:rPr lang="en-IN">
                    <a:noFill/>
                  </a:rPr>
                  <a:t> </a:t>
                </a:r>
              </a:p>
            </p:txBody>
          </p:sp>
        </mc:Fallback>
      </mc:AlternateContent>
    </p:spTree>
    <p:extLst>
      <p:ext uri="{BB962C8B-B14F-4D97-AF65-F5344CB8AC3E}">
        <p14:creationId xmlns:p14="http://schemas.microsoft.com/office/powerpoint/2010/main" val="3007191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37</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366721"/>
          </a:xfrm>
          <a:prstGeom prst="rect">
            <a:avLst/>
          </a:prstGeom>
        </p:spPr>
        <p:txBody>
          <a:bodyPr lIns="0" tIns="0" rIns="0" bIns="0" rtlCol="0" anchor="t">
            <a:spAutoFit/>
          </a:bodyPr>
          <a:lstStyle/>
          <a:p>
            <a:pPr algn="ctr">
              <a:lnSpc>
                <a:spcPts val="11899"/>
              </a:lnSpc>
            </a:pPr>
            <a:r>
              <a:rPr lang="en-US" sz="7000" b="1" dirty="0">
                <a:solidFill>
                  <a:srgbClr val="000000"/>
                </a:solidFill>
                <a:latin typeface="Felix Titling" panose="04060505060202020A04" pitchFamily="82" charset="0"/>
                <a:cs typeface="Urdu Typesetting" panose="020F0502020204030204" pitchFamily="66" charset="-78"/>
                <a:sym typeface="Alatsi"/>
              </a:rPr>
              <a:t>Recommendation</a:t>
            </a:r>
          </a:p>
        </p:txBody>
      </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9">
            <a:extLst>
              <a:ext uri="{FF2B5EF4-FFF2-40B4-BE49-F238E27FC236}">
                <a16:creationId xmlns:a16="http://schemas.microsoft.com/office/drawing/2014/main" id="{E1902BEF-D43A-AA25-07E4-72085D5181A0}"/>
              </a:ext>
            </a:extLst>
          </p:cNvPr>
          <p:cNvSpPr txBox="1"/>
          <p:nvPr/>
        </p:nvSpPr>
        <p:spPr>
          <a:xfrm>
            <a:off x="1236347" y="2711589"/>
            <a:ext cx="16533493" cy="5632311"/>
          </a:xfrm>
          <a:prstGeom prst="rect">
            <a:avLst/>
          </a:prstGeom>
          <a:noFill/>
        </p:spPr>
        <p:txBody>
          <a:bodyPr wrap="square" rtlCol="0">
            <a:spAutoFit/>
          </a:bodyPr>
          <a:lstStyle/>
          <a:p>
            <a:pPr marL="285750" indent="-285750">
              <a:buFont typeface="Arial" panose="020B0604020202020204" pitchFamily="34" charset="0"/>
              <a:buChar char="•"/>
            </a:pPr>
            <a:r>
              <a:rPr lang="en-US" sz="4000" dirty="0">
                <a:latin typeface="Urdu Typesetting" panose="03020402040406030203" pitchFamily="66" charset="-78"/>
                <a:cs typeface="Urdu Typesetting" panose="03020402040406030203" pitchFamily="66" charset="-78"/>
              </a:rPr>
              <a:t> The number of doctors(</a:t>
            </a:r>
            <a:r>
              <a:rPr lang="en-US" sz="4000" i="0" u="none" strike="noStrike" dirty="0">
                <a:effectLst/>
                <a:latin typeface="Urdu Typesetting" panose="03020402040406030203" pitchFamily="66" charset="-78"/>
                <a:cs typeface="Urdu Typesetting" panose="03020402040406030203" pitchFamily="66" charset="-78"/>
              </a:rPr>
              <a:t>Physicians)</a:t>
            </a:r>
            <a:r>
              <a:rPr lang="en-US" sz="4000" dirty="0">
                <a:latin typeface="Urdu Typesetting" panose="03020402040406030203" pitchFamily="66" charset="-78"/>
                <a:cs typeface="Urdu Typesetting" panose="03020402040406030203" pitchFamily="66" charset="-78"/>
              </a:rPr>
              <a:t> in  a country can reduce infant mortality.</a:t>
            </a:r>
          </a:p>
          <a:p>
            <a:pPr marL="285750" indent="-285750">
              <a:buFont typeface="Arial" panose="020B0604020202020204" pitchFamily="34" charset="0"/>
              <a:buChar char="•"/>
            </a:pPr>
            <a:endParaRPr lang="en-US" sz="40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r>
              <a:rPr lang="en-IN" sz="4000" dirty="0">
                <a:latin typeface="Urdu Typesetting" panose="03020402040406030203" pitchFamily="66" charset="-78"/>
                <a:cs typeface="Urdu Typesetting" panose="03020402040406030203" pitchFamily="66" charset="-78"/>
              </a:rPr>
              <a:t>In order to reduce infant mortality in the country, </a:t>
            </a:r>
            <a:r>
              <a:rPr lang="en-US" sz="4000" dirty="0">
                <a:latin typeface="Urdu Typesetting" panose="03020402040406030203" pitchFamily="66" charset="-78"/>
                <a:cs typeface="Urdu Typesetting" panose="03020402040406030203" pitchFamily="66" charset="-78"/>
              </a:rPr>
              <a:t>the government must focus on improving the number of doctors and </a:t>
            </a:r>
            <a:r>
              <a:rPr lang="en-IN" sz="4000" dirty="0">
                <a:latin typeface="Urdu Typesetting" panose="03020402040406030203" pitchFamily="66" charset="-78"/>
                <a:cs typeface="Urdu Typesetting" panose="03020402040406030203" pitchFamily="66" charset="-78"/>
              </a:rPr>
              <a:t>the Healthcare infrastructure.</a:t>
            </a:r>
          </a:p>
          <a:p>
            <a:pPr marL="285750" indent="-285750">
              <a:buFont typeface="Arial" panose="020B0604020202020204" pitchFamily="34" charset="0"/>
              <a:buChar char="•"/>
            </a:pPr>
            <a:endParaRPr lang="en-IN" sz="4000" dirty="0">
              <a:latin typeface="Urdu Typesetting" panose="03020402040406030203" pitchFamily="66" charset="-78"/>
              <a:cs typeface="Urdu Typesetting" panose="03020402040406030203" pitchFamily="66" charset="-78"/>
            </a:endParaRPr>
          </a:p>
          <a:p>
            <a:pPr marL="285750" indent="-285750">
              <a:buFont typeface="Arial" panose="020B0604020202020204" pitchFamily="34" charset="0"/>
              <a:buChar char="•"/>
            </a:pPr>
            <a:r>
              <a:rPr lang="en-US" sz="4000" dirty="0">
                <a:latin typeface="Urdu Typesetting" panose="03020402040406030203" pitchFamily="66" charset="-78"/>
                <a:cs typeface="Urdu Typesetting" panose="03020402040406030203" pitchFamily="66" charset="-78"/>
              </a:rPr>
              <a:t>Promote Family Planning and Education</a:t>
            </a:r>
            <a:r>
              <a:rPr lang="en-IN" sz="4000" dirty="0">
                <a:latin typeface="Urdu Typesetting" panose="03020402040406030203" pitchFamily="66" charset="-78"/>
                <a:cs typeface="Urdu Typesetting" panose="03020402040406030203" pitchFamily="66" charset="-78"/>
              </a:rPr>
              <a:t>, </a:t>
            </a:r>
            <a:r>
              <a:rPr lang="en-US" sz="4000" dirty="0">
                <a:latin typeface="Urdu Typesetting" panose="03020402040406030203" pitchFamily="66" charset="-78"/>
                <a:cs typeface="Urdu Typesetting" panose="03020402040406030203" pitchFamily="66" charset="-78"/>
              </a:rPr>
              <a:t>a need for policies that promote family planning, reproductive health education, and women’s empowerment, aiming to reduce high fertility rates</a:t>
            </a:r>
            <a:endParaRPr lang="en-IN" sz="4000" dirty="0">
              <a:latin typeface="Urdu Typesetting" panose="03020402040406030203" pitchFamily="66" charset="-78"/>
              <a:cs typeface="Urdu Typesetting" panose="03020402040406030203" pitchFamily="66" charset="-78"/>
            </a:endParaRPr>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3867654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38</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101094" y="3579536"/>
            <a:ext cx="15815306" cy="1366721"/>
          </a:xfrm>
          <a:prstGeom prst="rect">
            <a:avLst/>
          </a:prstGeom>
        </p:spPr>
        <p:txBody>
          <a:bodyPr lIns="0" tIns="0" rIns="0" bIns="0" rtlCol="0" anchor="t">
            <a:spAutoFit/>
          </a:bodyPr>
          <a:lstStyle/>
          <a:p>
            <a:pPr algn="ctr">
              <a:lnSpc>
                <a:spcPts val="11899"/>
              </a:lnSpc>
            </a:pPr>
            <a:r>
              <a:rPr lang="en-US" sz="7000" b="1" dirty="0">
                <a:solidFill>
                  <a:srgbClr val="000000"/>
                </a:solidFill>
                <a:latin typeface="Felix Titling" panose="04060505060202020A04" pitchFamily="82" charset="0"/>
                <a:cs typeface="Urdu Typesetting" panose="020F0502020204030204" pitchFamily="66" charset="-78"/>
                <a:sym typeface="Alatsi"/>
              </a:rPr>
              <a:t>Thank you</a:t>
            </a:r>
          </a:p>
        </p:txBody>
      </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0" name="TextBox 16">
            <a:extLst>
              <a:ext uri="{FF2B5EF4-FFF2-40B4-BE49-F238E27FC236}">
                <a16:creationId xmlns:a16="http://schemas.microsoft.com/office/drawing/2014/main" id="{49308BBB-29B5-D49B-7C53-1F8E02FD5C90}"/>
              </a:ext>
            </a:extLst>
          </p:cNvPr>
          <p:cNvSpPr txBox="1"/>
          <p:nvPr/>
        </p:nvSpPr>
        <p:spPr>
          <a:xfrm>
            <a:off x="-21771" y="5451622"/>
            <a:ext cx="17870476" cy="716606"/>
          </a:xfrm>
          <a:prstGeom prst="rect">
            <a:avLst/>
          </a:prstGeom>
        </p:spPr>
        <p:txBody>
          <a:bodyPr lIns="0" tIns="0" rIns="0" bIns="0" rtlCol="0" anchor="t">
            <a:spAutoFit/>
          </a:bodyPr>
          <a:lstStyle/>
          <a:p>
            <a:pPr algn="ctr">
              <a:lnSpc>
                <a:spcPts val="5776"/>
              </a:lnSpc>
            </a:pPr>
            <a:r>
              <a:rPr lang="en-US" sz="4126" dirty="0" err="1">
                <a:solidFill>
                  <a:srgbClr val="000000"/>
                </a:solidFill>
                <a:latin typeface="Aharoni" panose="02010803020104030203" pitchFamily="2" charset="-79"/>
                <a:ea typeface="Alatsi"/>
                <a:cs typeface="Aharoni" panose="02010803020104030203" pitchFamily="2" charset="-79"/>
                <a:sym typeface="Alatsi"/>
              </a:rPr>
              <a:t>Ruchitha</a:t>
            </a:r>
            <a:r>
              <a:rPr lang="en-US" sz="4126" dirty="0">
                <a:solidFill>
                  <a:srgbClr val="000000"/>
                </a:solidFill>
                <a:latin typeface="Aharoni" panose="02010803020104030203" pitchFamily="2" charset="-79"/>
                <a:ea typeface="Alatsi"/>
                <a:cs typeface="Aharoni" panose="02010803020104030203" pitchFamily="2" charset="-79"/>
                <a:sym typeface="Alatsi"/>
              </a:rPr>
              <a:t> | </a:t>
            </a:r>
            <a:r>
              <a:rPr lang="en-US" sz="4126" dirty="0" err="1">
                <a:solidFill>
                  <a:srgbClr val="000000"/>
                </a:solidFill>
                <a:latin typeface="Aharoni" panose="02010803020104030203" pitchFamily="2" charset="-79"/>
                <a:ea typeface="Alatsi"/>
                <a:cs typeface="Aharoni" panose="02010803020104030203" pitchFamily="2" charset="-79"/>
                <a:sym typeface="Alatsi"/>
              </a:rPr>
              <a:t>Shravanthika</a:t>
            </a:r>
            <a:r>
              <a:rPr lang="en-US" sz="4126" dirty="0">
                <a:solidFill>
                  <a:srgbClr val="000000"/>
                </a:solidFill>
                <a:latin typeface="Aharoni" panose="02010803020104030203" pitchFamily="2" charset="-79"/>
                <a:ea typeface="Alatsi"/>
                <a:cs typeface="Aharoni" panose="02010803020104030203" pitchFamily="2" charset="-79"/>
                <a:sym typeface="Alatsi"/>
              </a:rPr>
              <a:t> | Ramya | Madirai | Deepika</a:t>
            </a:r>
          </a:p>
        </p:txBody>
      </p:sp>
    </p:spTree>
    <p:extLst>
      <p:ext uri="{BB962C8B-B14F-4D97-AF65-F5344CB8AC3E}">
        <p14:creationId xmlns:p14="http://schemas.microsoft.com/office/powerpoint/2010/main" val="2004215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39</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38100"/>
            <a:ext cx="15815306" cy="1366721"/>
          </a:xfrm>
          <a:prstGeom prst="rect">
            <a:avLst/>
          </a:prstGeom>
        </p:spPr>
        <p:txBody>
          <a:bodyPr lIns="0" tIns="0" rIns="0" bIns="0" rtlCol="0" anchor="t">
            <a:spAutoFit/>
          </a:bodyPr>
          <a:lstStyle/>
          <a:p>
            <a:pPr algn="ctr">
              <a:lnSpc>
                <a:spcPts val="11899"/>
              </a:lnSpc>
            </a:pPr>
            <a:r>
              <a:rPr lang="en-US" sz="7000" b="1" dirty="0">
                <a:solidFill>
                  <a:srgbClr val="000000"/>
                </a:solidFill>
                <a:latin typeface="Felix Titling" panose="04060505060202020A04" pitchFamily="82" charset="0"/>
                <a:cs typeface="Urdu Typesetting" panose="020F0502020204030204" pitchFamily="66" charset="-78"/>
                <a:sym typeface="Alatsi"/>
              </a:rPr>
              <a:t>Contributions</a:t>
            </a:r>
          </a:p>
        </p:txBody>
      </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9">
            <a:extLst>
              <a:ext uri="{FF2B5EF4-FFF2-40B4-BE49-F238E27FC236}">
                <a16:creationId xmlns:a16="http://schemas.microsoft.com/office/drawing/2014/main" id="{E1902BEF-D43A-AA25-07E4-72085D5181A0}"/>
              </a:ext>
            </a:extLst>
          </p:cNvPr>
          <p:cNvSpPr txBox="1"/>
          <p:nvPr/>
        </p:nvSpPr>
        <p:spPr>
          <a:xfrm>
            <a:off x="5418460" y="2151594"/>
            <a:ext cx="7451079" cy="6478697"/>
          </a:xfrm>
          <a:prstGeom prst="rect">
            <a:avLst/>
          </a:prstGeom>
          <a:noFill/>
        </p:spPr>
        <p:txBody>
          <a:bodyPr wrap="none" rtlCol="0">
            <a:spAutoFit/>
          </a:bodyPr>
          <a:lstStyle/>
          <a:p>
            <a:pPr algn="ctr">
              <a:spcBef>
                <a:spcPts val="1200"/>
              </a:spcBef>
            </a:pPr>
            <a:r>
              <a:rPr lang="en-US" sz="4000" u="sng" dirty="0" err="1">
                <a:solidFill>
                  <a:srgbClr val="000000"/>
                </a:solidFill>
                <a:latin typeface="Aharoni" panose="02010803020104030203" pitchFamily="2" charset="-79"/>
                <a:ea typeface="Alatsi"/>
                <a:cs typeface="Aharoni" panose="02010803020104030203" pitchFamily="2" charset="-79"/>
                <a:sym typeface="Alatsi"/>
              </a:rPr>
              <a:t>Ruchitha</a:t>
            </a:r>
            <a:endParaRPr lang="en-US" sz="4000" u="sng" dirty="0">
              <a:solidFill>
                <a:srgbClr val="000000"/>
              </a:solidFill>
              <a:latin typeface="Aharoni" panose="02010803020104030203" pitchFamily="2" charset="-79"/>
              <a:ea typeface="Alatsi"/>
              <a:cs typeface="Aharoni" panose="02010803020104030203" pitchFamily="2" charset="-79"/>
              <a:sym typeface="Alatsi"/>
            </a:endParaRPr>
          </a:p>
          <a:p>
            <a:pPr algn="ctr">
              <a:spcBef>
                <a:spcPts val="1200"/>
              </a:spcBef>
            </a:pPr>
            <a:r>
              <a:rPr lang="en-US" sz="2500" dirty="0">
                <a:solidFill>
                  <a:srgbClr val="000000"/>
                </a:solidFill>
                <a:latin typeface="Urdu Typesetting" panose="03020402040406030203" pitchFamily="66" charset="-78"/>
                <a:cs typeface="Urdu Typesetting" panose="03020402040406030203" pitchFamily="66" charset="-78"/>
                <a:sym typeface="Alatsi"/>
              </a:rPr>
              <a:t>Worked on Exploratory Data Analysis</a:t>
            </a:r>
          </a:p>
          <a:p>
            <a:pPr algn="ctr">
              <a:spcBef>
                <a:spcPts val="1200"/>
              </a:spcBef>
            </a:pPr>
            <a:r>
              <a:rPr lang="en-US" sz="4000" dirty="0">
                <a:solidFill>
                  <a:srgbClr val="000000"/>
                </a:solidFill>
                <a:latin typeface="Aharoni" panose="02010803020104030203" pitchFamily="2" charset="-79"/>
                <a:ea typeface="Alatsi"/>
                <a:cs typeface="Aharoni" panose="02010803020104030203" pitchFamily="2" charset="-79"/>
                <a:sym typeface="Alatsi"/>
              </a:rPr>
              <a:t> </a:t>
            </a:r>
            <a:r>
              <a:rPr lang="en-US" sz="4000" u="sng" dirty="0" err="1">
                <a:solidFill>
                  <a:srgbClr val="000000"/>
                </a:solidFill>
                <a:latin typeface="Aharoni" panose="02010803020104030203" pitchFamily="2" charset="-79"/>
                <a:ea typeface="Alatsi"/>
                <a:cs typeface="Aharoni" panose="02010803020104030203" pitchFamily="2" charset="-79"/>
                <a:sym typeface="Alatsi"/>
              </a:rPr>
              <a:t>Shravanthika</a:t>
            </a:r>
            <a:r>
              <a:rPr lang="en-US" sz="4000" dirty="0">
                <a:solidFill>
                  <a:srgbClr val="000000"/>
                </a:solidFill>
                <a:latin typeface="Aharoni" panose="02010803020104030203" pitchFamily="2" charset="-79"/>
                <a:ea typeface="Alatsi"/>
                <a:cs typeface="Aharoni" panose="02010803020104030203" pitchFamily="2" charset="-79"/>
                <a:sym typeface="Alatsi"/>
              </a:rPr>
              <a:t> </a:t>
            </a:r>
          </a:p>
          <a:p>
            <a:pPr algn="ctr">
              <a:spcBef>
                <a:spcPts val="1200"/>
              </a:spcBef>
            </a:pPr>
            <a:r>
              <a:rPr lang="en-US" sz="2500" dirty="0">
                <a:solidFill>
                  <a:srgbClr val="000000"/>
                </a:solidFill>
                <a:latin typeface="Urdu Typesetting" panose="03020402040406030203" pitchFamily="66" charset="-78"/>
                <a:cs typeface="Urdu Typesetting" panose="03020402040406030203" pitchFamily="66" charset="-78"/>
                <a:sym typeface="Alatsi"/>
              </a:rPr>
              <a:t>Worked on Data Cleaning, and implementing methods </a:t>
            </a:r>
          </a:p>
          <a:p>
            <a:pPr algn="ctr">
              <a:spcBef>
                <a:spcPts val="1200"/>
              </a:spcBef>
            </a:pPr>
            <a:r>
              <a:rPr lang="en-US" sz="4000" u="sng" dirty="0">
                <a:solidFill>
                  <a:srgbClr val="000000"/>
                </a:solidFill>
                <a:latin typeface="Aharoni" panose="02010803020104030203" pitchFamily="2" charset="-79"/>
                <a:ea typeface="Alatsi"/>
                <a:cs typeface="Aharoni" panose="02010803020104030203" pitchFamily="2" charset="-79"/>
                <a:sym typeface="Alatsi"/>
              </a:rPr>
              <a:t>Ramya</a:t>
            </a:r>
          </a:p>
          <a:p>
            <a:pPr algn="ctr">
              <a:spcBef>
                <a:spcPts val="1200"/>
              </a:spcBef>
            </a:pPr>
            <a:r>
              <a:rPr lang="en-US" sz="2500" dirty="0">
                <a:solidFill>
                  <a:srgbClr val="000000"/>
                </a:solidFill>
                <a:latin typeface="Urdu Typesetting" panose="03020402040406030203" pitchFamily="66" charset="-78"/>
                <a:cs typeface="Urdu Typesetting" panose="03020402040406030203" pitchFamily="66" charset="-78"/>
                <a:sym typeface="Alatsi"/>
              </a:rPr>
              <a:t>Worked on Multicollinearity</a:t>
            </a:r>
          </a:p>
          <a:p>
            <a:pPr algn="ctr">
              <a:spcBef>
                <a:spcPts val="1200"/>
              </a:spcBef>
            </a:pPr>
            <a:r>
              <a:rPr lang="en-US" sz="4000" u="sng" dirty="0">
                <a:solidFill>
                  <a:srgbClr val="000000"/>
                </a:solidFill>
                <a:latin typeface="Aharoni" panose="02010803020104030203" pitchFamily="2" charset="-79"/>
                <a:ea typeface="Alatsi"/>
                <a:cs typeface="Aharoni" panose="02010803020104030203" pitchFamily="2" charset="-79"/>
                <a:sym typeface="Alatsi"/>
              </a:rPr>
              <a:t>Madirai</a:t>
            </a:r>
          </a:p>
          <a:p>
            <a:pPr algn="ctr">
              <a:spcBef>
                <a:spcPts val="1200"/>
              </a:spcBef>
            </a:pPr>
            <a:r>
              <a:rPr lang="en-US" sz="2500" dirty="0">
                <a:solidFill>
                  <a:srgbClr val="000000"/>
                </a:solidFill>
                <a:latin typeface="Urdu Typesetting" panose="03020402040406030203" pitchFamily="66" charset="-78"/>
                <a:cs typeface="Urdu Typesetting" panose="03020402040406030203" pitchFamily="66" charset="-78"/>
                <a:sym typeface="Alatsi"/>
              </a:rPr>
              <a:t>Worked on data modeling</a:t>
            </a:r>
          </a:p>
          <a:p>
            <a:pPr algn="ctr">
              <a:spcBef>
                <a:spcPts val="1200"/>
              </a:spcBef>
            </a:pPr>
            <a:r>
              <a:rPr lang="en-US" sz="4000" u="sng" dirty="0">
                <a:solidFill>
                  <a:srgbClr val="000000"/>
                </a:solidFill>
                <a:latin typeface="Aharoni" panose="02010803020104030203" pitchFamily="2" charset="-79"/>
                <a:ea typeface="Alatsi"/>
                <a:cs typeface="Aharoni" panose="02010803020104030203" pitchFamily="2" charset="-79"/>
                <a:sym typeface="Alatsi"/>
              </a:rPr>
              <a:t>Deepika</a:t>
            </a:r>
          </a:p>
          <a:p>
            <a:pPr algn="ctr">
              <a:spcBef>
                <a:spcPts val="1200"/>
              </a:spcBef>
            </a:pPr>
            <a:r>
              <a:rPr lang="en-US" sz="2500" dirty="0">
                <a:solidFill>
                  <a:srgbClr val="000000"/>
                </a:solidFill>
                <a:latin typeface="Urdu Typesetting" panose="03020402040406030203" pitchFamily="66" charset="-78"/>
                <a:cs typeface="Urdu Typesetting" panose="03020402040406030203" pitchFamily="66" charset="-78"/>
                <a:sym typeface="Alatsi"/>
              </a:rPr>
              <a:t>Worked on data modeling</a:t>
            </a:r>
          </a:p>
        </p:txBody>
      </p:sp>
      <p:sp>
        <p:nvSpPr>
          <p:cNvPr id="11" name="AutoShape 2">
            <a:extLst>
              <a:ext uri="{FF2B5EF4-FFF2-40B4-BE49-F238E27FC236}">
                <a16:creationId xmlns:a16="http://schemas.microsoft.com/office/drawing/2014/main" id="{1535E191-E746-231E-AFEE-A1487100FF97}"/>
              </a:ext>
            </a:extLst>
          </p:cNvPr>
          <p:cNvSpPr/>
          <p:nvPr/>
        </p:nvSpPr>
        <p:spPr>
          <a:xfrm>
            <a:off x="0"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75418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553980" y="866775"/>
            <a:ext cx="13180039" cy="856966"/>
          </a:xfrm>
          <a:prstGeom prst="rect">
            <a:avLst/>
          </a:prstGeom>
        </p:spPr>
        <p:txBody>
          <a:bodyPr lIns="0" tIns="0" rIns="0" bIns="0" rtlCol="0" anchor="t">
            <a:spAutoFit/>
          </a:bodyPr>
          <a:lstStyle/>
          <a:p>
            <a:pPr algn="ctr">
              <a:lnSpc>
                <a:spcPts val="6597"/>
              </a:lnSpc>
            </a:pPr>
            <a:r>
              <a:rPr lang="en-US" sz="7000" b="1" dirty="0" err="1">
                <a:solidFill>
                  <a:srgbClr val="000000"/>
                </a:solidFill>
                <a:latin typeface="Felix Titling" panose="04060505060202020A04" pitchFamily="82" charset="0"/>
                <a:cs typeface="Urdu Typesetting" panose="020F0502020204030204" pitchFamily="66" charset="-78"/>
                <a:sym typeface="Alatsi"/>
              </a:rPr>
              <a:t>bACKGROUND</a:t>
            </a:r>
            <a:endParaRPr lang="en-US" sz="7000" b="1" dirty="0">
              <a:solidFill>
                <a:srgbClr val="000000"/>
              </a:solidFill>
              <a:latin typeface="Felix Titling" panose="04060505060202020A04" pitchFamily="82" charset="0"/>
              <a:cs typeface="Urdu Typesetting" panose="020F0502020204030204" pitchFamily="66" charset="-78"/>
              <a:sym typeface="Alatsi"/>
            </a:endParaRPr>
          </a:p>
        </p:txBody>
      </p:sp>
      <p:grpSp>
        <p:nvGrpSpPr>
          <p:cNvPr id="8" name="Group 8"/>
          <p:cNvGrpSpPr/>
          <p:nvPr/>
        </p:nvGrpSpPr>
        <p:grpSpPr>
          <a:xfrm>
            <a:off x="15859155" y="0"/>
            <a:ext cx="1562612" cy="1673225"/>
            <a:chOff x="0" y="0"/>
            <a:chExt cx="2083482" cy="2230967"/>
          </a:xfrm>
        </p:grpSpPr>
        <p:grpSp>
          <p:nvGrpSpPr>
            <p:cNvPr id="9" name="Group 9"/>
            <p:cNvGrpSpPr/>
            <p:nvPr/>
          </p:nvGrpSpPr>
          <p:grpSpPr>
            <a:xfrm>
              <a:off x="75599" y="0"/>
              <a:ext cx="1932284" cy="2230967"/>
              <a:chOff x="0" y="0"/>
              <a:chExt cx="703982" cy="812800"/>
            </a:xfrm>
          </p:grpSpPr>
          <p:sp>
            <p:nvSpPr>
              <p:cNvPr id="10" name="Freeform 10"/>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IN" dirty="0"/>
              </a:p>
            </p:txBody>
          </p:sp>
          <p:sp>
            <p:nvSpPr>
              <p:cNvPr id="11" name="TextBox 11"/>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a:t>
              </a:r>
            </a:p>
          </p:txBody>
        </p:sp>
      </p:grpSp>
      <p:sp>
        <p:nvSpPr>
          <p:cNvPr id="13" name="Freeform 13"/>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TextBox 14"/>
          <p:cNvSpPr txBox="1"/>
          <p:nvPr/>
        </p:nvSpPr>
        <p:spPr>
          <a:xfrm>
            <a:off x="1066800" y="2019300"/>
            <a:ext cx="14678669" cy="7288983"/>
          </a:xfrm>
          <a:prstGeom prst="rect">
            <a:avLst/>
          </a:prstGeom>
        </p:spPr>
        <p:txBody>
          <a:bodyPr wrap="square" lIns="0" tIns="0" rIns="0" bIns="0" rtlCol="0" anchor="t">
            <a:spAutoFit/>
          </a:bodyPr>
          <a:lstStyle/>
          <a:p>
            <a:pPr marL="798829" lvl="1" indent="-399415" algn="l">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As per UNICEF and WHO in 2022, approximately 2.3 million children died in their first month of life, which translate to about 6,300 neonatal deaths daily. The average global neonatal mortality rate was 17 deaths per 1000 live births, a significant reduction from 37 deaths in 1990. </a:t>
            </a:r>
          </a:p>
          <a:p>
            <a:pPr marL="798829" lvl="1" indent="-399415" algn="l">
              <a:lnSpc>
                <a:spcPts val="5179"/>
              </a:lnSpc>
              <a:buFont typeface="Arial"/>
              <a:buChar char="•"/>
            </a:pP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798829" lvl="1" indent="-399415" algn="l">
              <a:lnSpc>
                <a:spcPts val="5179"/>
              </a:lnSpc>
              <a:buFont typeface="Arial"/>
              <a:buChar char="•"/>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Despite progress in reducing infant mortality rates globally, challenges persists, particularly in vulnerable regions. Continued monitoring are essential for meeting the </a:t>
            </a:r>
            <a:r>
              <a:rPr lang="en-US" sz="4000" b="0" i="0" u="none" strike="noStrike" dirty="0">
                <a:solidFill>
                  <a:srgbClr val="000000"/>
                </a:solidFill>
                <a:effectLst/>
                <a:latin typeface="Urdu Typesetting" panose="03020402040406030203" pitchFamily="66" charset="-78"/>
                <a:cs typeface="Urdu Typesetting" panose="03020402040406030203" pitchFamily="66" charset="-78"/>
              </a:rPr>
              <a:t>Sustainable Development Goal 3 </a:t>
            </a:r>
            <a:r>
              <a:rPr lang="en-US" sz="4000" b="0" i="0" u="none" strike="noStrike" dirty="0" err="1">
                <a:solidFill>
                  <a:srgbClr val="000000"/>
                </a:solidFill>
                <a:effectLst/>
                <a:latin typeface="Urdu Typesetting" panose="03020402040406030203" pitchFamily="66" charset="-78"/>
                <a:cs typeface="Urdu Typesetting" panose="03020402040406030203" pitchFamily="66" charset="-78"/>
              </a:rPr>
              <a:t>i.e</a:t>
            </a:r>
            <a:r>
              <a:rPr lang="en-US" sz="4000" b="0" i="0" u="none" strike="noStrike" dirty="0">
                <a:solidFill>
                  <a:srgbClr val="000000"/>
                </a:solidFill>
                <a:effectLst/>
                <a:latin typeface="Urdu Typesetting" panose="03020402040406030203" pitchFamily="66" charset="-78"/>
                <a:cs typeface="Urdu Typesetting" panose="03020402040406030203" pitchFamily="66" charset="-78"/>
              </a:rPr>
              <a:t> good health and well-being</a:t>
            </a: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798829" lvl="1" indent="-399415" algn="l">
              <a:lnSpc>
                <a:spcPts val="5179"/>
              </a:lnSpc>
              <a:buFont typeface="Arial"/>
              <a:buChar char="•"/>
            </a:pP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Tree>
    <p:extLst>
      <p:ext uri="{BB962C8B-B14F-4D97-AF65-F5344CB8AC3E}">
        <p14:creationId xmlns:p14="http://schemas.microsoft.com/office/powerpoint/2010/main" val="397219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13" name="Freeform 13"/>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Freeform 14"/>
          <p:cNvSpPr/>
          <p:nvPr/>
        </p:nvSpPr>
        <p:spPr>
          <a:xfrm>
            <a:off x="-2243137"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3"/>
          <p:cNvSpPr txBox="1"/>
          <p:nvPr/>
        </p:nvSpPr>
        <p:spPr>
          <a:xfrm>
            <a:off x="1433512" y="4152900"/>
            <a:ext cx="7315199" cy="1638910"/>
          </a:xfrm>
          <a:prstGeom prst="rect">
            <a:avLst/>
          </a:prstGeom>
          <a:noFill/>
        </p:spPr>
        <p:txBody>
          <a:bodyPr wrap="square" lIns="0" tIns="0" rIns="0" bIns="0" rtlCol="0" anchor="t">
            <a:spAutoFit/>
          </a:bodyPr>
          <a:lstStyle/>
          <a:p>
            <a:pPr algn="ctr">
              <a:lnSpc>
                <a:spcPct val="150000"/>
              </a:lnSpc>
            </a:pPr>
            <a:r>
              <a:rPr lang="en-US" sz="8000" b="1" dirty="0">
                <a:solidFill>
                  <a:srgbClr val="000000"/>
                </a:solidFill>
                <a:latin typeface="Felix Titling" panose="04060505060202020A04" pitchFamily="82" charset="0"/>
                <a:ea typeface="Open Sans Bold"/>
                <a:cs typeface="Open Sans Bold"/>
                <a:sym typeface="Alatsi"/>
              </a:rPr>
              <a:t>Appendix</a:t>
            </a:r>
            <a:r>
              <a:rPr lang="en-US" sz="7000" b="1" dirty="0">
                <a:solidFill>
                  <a:srgbClr val="000000"/>
                </a:solidFill>
                <a:latin typeface="Felix Titling" panose="04060505060202020A04" pitchFamily="82" charset="0"/>
                <a:cs typeface="Urdu Typesetting" panose="020F0502020204030204" pitchFamily="66" charset="-78"/>
                <a:sym typeface="Alatsi"/>
              </a:rPr>
              <a:t> </a:t>
            </a:r>
            <a:endParaRPr lang="en-US" sz="7000" b="1" dirty="0">
              <a:solidFill>
                <a:srgbClr val="000000"/>
              </a:solidFill>
              <a:latin typeface="Felix Titling" panose="04060505060202020A04" pitchFamily="82" charset="0"/>
              <a:cs typeface="Urdu Typesetting" panose="020F0502020204030204" pitchFamily="66" charset="-78"/>
              <a:sym typeface="Open Sans Bold"/>
            </a:endParaRPr>
          </a:p>
        </p:txBody>
      </p:sp>
      <p:pic>
        <p:nvPicPr>
          <p:cNvPr id="1026" name="Picture 2" descr="Top 5 Data Cleansing Tools In 2024: How to Select The Best">
            <a:extLst>
              <a:ext uri="{FF2B5EF4-FFF2-40B4-BE49-F238E27FC236}">
                <a16:creationId xmlns:a16="http://schemas.microsoft.com/office/drawing/2014/main" id="{61815CE2-B08E-B7B7-D56C-6C7485F8C2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0" y="2362200"/>
            <a:ext cx="8918379" cy="6014721"/>
          </a:xfrm>
          <a:prstGeom prst="roundRect">
            <a:avLst>
              <a:gd name="adj" fmla="val 26004"/>
            </a:avLst>
          </a:prstGeom>
          <a:solidFill>
            <a:srgbClr val="FFFFFF">
              <a:shade val="85000"/>
            </a:srgbClr>
          </a:solidFill>
          <a:ln>
            <a:noFill/>
          </a:ln>
          <a:effectLst>
            <a:reflection blurRad="12700" stA="38000" endPos="28000" dist="5000" dir="5400000" sy="-100000" algn="bl" rotWithShape="0"/>
          </a:effectLst>
        </p:spPr>
      </p:pic>
      <p:sp>
        <p:nvSpPr>
          <p:cNvPr id="3" name="Rectangle 2">
            <a:extLst>
              <a:ext uri="{FF2B5EF4-FFF2-40B4-BE49-F238E27FC236}">
                <a16:creationId xmlns:a16="http://schemas.microsoft.com/office/drawing/2014/main" id="{490F5B1F-2B09-430E-5476-26E66CE61087}"/>
              </a:ext>
            </a:extLst>
          </p:cNvPr>
          <p:cNvSpPr/>
          <p:nvPr/>
        </p:nvSpPr>
        <p:spPr>
          <a:xfrm>
            <a:off x="16383000" y="4305300"/>
            <a:ext cx="1371600" cy="2209800"/>
          </a:xfrm>
          <a:prstGeom prst="rect">
            <a:avLst/>
          </a:prstGeom>
          <a:solidFill>
            <a:srgbClr val="1E1764"/>
          </a:solidFill>
          <a:ln>
            <a:solidFill>
              <a:srgbClr val="1C15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520805D0-6DC8-A374-7714-8C3C884026D2}"/>
              </a:ext>
            </a:extLst>
          </p:cNvPr>
          <p:cNvSpPr/>
          <p:nvPr/>
        </p:nvSpPr>
        <p:spPr>
          <a:xfrm>
            <a:off x="15849600" y="4346205"/>
            <a:ext cx="685800" cy="2016495"/>
          </a:xfrm>
          <a:prstGeom prst="rect">
            <a:avLst/>
          </a:prstGeom>
          <a:solidFill>
            <a:srgbClr val="1E1764"/>
          </a:solidFill>
          <a:ln>
            <a:solidFill>
              <a:srgbClr val="1C15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44BC1B9-284E-C680-50D8-E9FCC831AAF9}"/>
              </a:ext>
            </a:extLst>
          </p:cNvPr>
          <p:cNvSpPr/>
          <p:nvPr/>
        </p:nvSpPr>
        <p:spPr>
          <a:xfrm>
            <a:off x="14401800" y="3848100"/>
            <a:ext cx="1585911" cy="2477783"/>
          </a:xfrm>
          <a:prstGeom prst="rect">
            <a:avLst/>
          </a:prstGeom>
          <a:solidFill>
            <a:srgbClr val="1E1764"/>
          </a:solidFill>
          <a:ln>
            <a:solidFill>
              <a:srgbClr val="1B146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2" descr="Top 5 Data Cleansing Tools In 2024: How to Select The Best">
            <a:extLst>
              <a:ext uri="{FF2B5EF4-FFF2-40B4-BE49-F238E27FC236}">
                <a16:creationId xmlns:a16="http://schemas.microsoft.com/office/drawing/2014/main" id="{09384C34-1AD6-671A-C4ED-F3F72DB9A83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303" r="47881" b="68961"/>
          <a:stretch/>
        </p:blipFill>
        <p:spPr bwMode="auto">
          <a:xfrm>
            <a:off x="13258800" y="4112030"/>
            <a:ext cx="1143000" cy="1866900"/>
          </a:xfrm>
          <a:prstGeom prst="roundRect">
            <a:avLst>
              <a:gd name="adj" fmla="val 26004"/>
            </a:avLst>
          </a:prstGeom>
          <a:solidFill>
            <a:srgbClr val="FFFFFF">
              <a:shade val="85000"/>
            </a:srgbClr>
          </a:solidFill>
          <a:ln>
            <a:noFill/>
          </a:ln>
          <a:effectLst>
            <a:reflection blurRad="12700" stA="38000" endPos="28000" dist="5000" dir="5400000" sy="-100000" algn="bl" rotWithShape="0"/>
          </a:effectLst>
        </p:spPr>
      </p:pic>
      <p:grpSp>
        <p:nvGrpSpPr>
          <p:cNvPr id="8" name="Group 22">
            <a:extLst>
              <a:ext uri="{FF2B5EF4-FFF2-40B4-BE49-F238E27FC236}">
                <a16:creationId xmlns:a16="http://schemas.microsoft.com/office/drawing/2014/main" id="{DE160D7B-6534-040B-D4F9-A941F40F85DC}"/>
              </a:ext>
            </a:extLst>
          </p:cNvPr>
          <p:cNvGrpSpPr/>
          <p:nvPr/>
        </p:nvGrpSpPr>
        <p:grpSpPr>
          <a:xfrm>
            <a:off x="15859155" y="0"/>
            <a:ext cx="1562612" cy="1673225"/>
            <a:chOff x="0" y="0"/>
            <a:chExt cx="2083482" cy="2230967"/>
          </a:xfrm>
        </p:grpSpPr>
        <p:grpSp>
          <p:nvGrpSpPr>
            <p:cNvPr id="9" name="Group 23">
              <a:extLst>
                <a:ext uri="{FF2B5EF4-FFF2-40B4-BE49-F238E27FC236}">
                  <a16:creationId xmlns:a16="http://schemas.microsoft.com/office/drawing/2014/main" id="{46960572-B095-222D-E5B7-1DB85139BBDC}"/>
                </a:ext>
              </a:extLst>
            </p:cNvPr>
            <p:cNvGrpSpPr/>
            <p:nvPr/>
          </p:nvGrpSpPr>
          <p:grpSpPr>
            <a:xfrm>
              <a:off x="75599" y="0"/>
              <a:ext cx="1932284" cy="2230967"/>
              <a:chOff x="0" y="0"/>
              <a:chExt cx="703982" cy="812800"/>
            </a:xfrm>
          </p:grpSpPr>
          <p:sp>
            <p:nvSpPr>
              <p:cNvPr id="11" name="Freeform 24">
                <a:extLst>
                  <a:ext uri="{FF2B5EF4-FFF2-40B4-BE49-F238E27FC236}">
                    <a16:creationId xmlns:a16="http://schemas.microsoft.com/office/drawing/2014/main" id="{68A377FD-0A4A-1702-84B0-BD5B43C23172}"/>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2" name="TextBox 25">
                <a:extLst>
                  <a:ext uri="{FF2B5EF4-FFF2-40B4-BE49-F238E27FC236}">
                    <a16:creationId xmlns:a16="http://schemas.microsoft.com/office/drawing/2014/main" id="{36F23AD6-7040-F6E4-A00C-880FF1F336C3}"/>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26">
              <a:extLst>
                <a:ext uri="{FF2B5EF4-FFF2-40B4-BE49-F238E27FC236}">
                  <a16:creationId xmlns:a16="http://schemas.microsoft.com/office/drawing/2014/main" id="{008696CE-9F20-3BD1-515F-20FED885D79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40</a:t>
              </a:r>
            </a:p>
          </p:txBody>
        </p:sp>
      </p:grpSp>
    </p:spTree>
    <p:extLst>
      <p:ext uri="{BB962C8B-B14F-4D97-AF65-F5344CB8AC3E}">
        <p14:creationId xmlns:p14="http://schemas.microsoft.com/office/powerpoint/2010/main" val="26717833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3" name="TextBox 3"/>
          <p:cNvSpPr txBox="1"/>
          <p:nvPr/>
        </p:nvSpPr>
        <p:spPr>
          <a:xfrm>
            <a:off x="1059246" y="3467100"/>
            <a:ext cx="3967282" cy="1461939"/>
          </a:xfrm>
          <a:prstGeom prst="rect">
            <a:avLst/>
          </a:prstGeom>
        </p:spPr>
        <p:txBody>
          <a:bodyPr lIns="0" tIns="0" rIns="0" bIns="0" rtlCol="0" anchor="t">
            <a:spAutoFit/>
          </a:bodyPr>
          <a:lstStyle/>
          <a:p>
            <a:pPr algn="ctr">
              <a:lnSpc>
                <a:spcPts val="5652"/>
              </a:lnSpc>
              <a:spcBef>
                <a:spcPct val="0"/>
              </a:spcBef>
            </a:pPr>
            <a:r>
              <a:rPr lang="en-US" sz="4800" dirty="0">
                <a:solidFill>
                  <a:srgbClr val="000000"/>
                </a:solidFill>
                <a:latin typeface="Open Sans Bold"/>
                <a:ea typeface="Open Sans Bold"/>
                <a:cs typeface="Open Sans Bold"/>
                <a:sym typeface="Open Sans Bold"/>
              </a:rPr>
              <a:t>Data Description:</a:t>
            </a:r>
          </a:p>
        </p:txBody>
      </p:sp>
      <p:sp>
        <p:nvSpPr>
          <p:cNvPr id="5" name="AutoShape 2">
            <a:extLst>
              <a:ext uri="{FF2B5EF4-FFF2-40B4-BE49-F238E27FC236}">
                <a16:creationId xmlns:a16="http://schemas.microsoft.com/office/drawing/2014/main" id="{C8359E08-B436-8F12-5BF0-A1F42C30CA94}"/>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6" name="AutoShape 3">
            <a:extLst>
              <a:ext uri="{FF2B5EF4-FFF2-40B4-BE49-F238E27FC236}">
                <a16:creationId xmlns:a16="http://schemas.microsoft.com/office/drawing/2014/main" id="{51B06CA3-9373-1330-28EB-B151CD3CA348}"/>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aphicFrame>
        <p:nvGraphicFramePr>
          <p:cNvPr id="8" name="Table 7">
            <a:extLst>
              <a:ext uri="{FF2B5EF4-FFF2-40B4-BE49-F238E27FC236}">
                <a16:creationId xmlns:a16="http://schemas.microsoft.com/office/drawing/2014/main" id="{B149A5B3-630E-CFCE-9B69-A25499F07C9E}"/>
              </a:ext>
            </a:extLst>
          </p:cNvPr>
          <p:cNvGraphicFramePr>
            <a:graphicFrameLocks noGrp="1"/>
          </p:cNvGraphicFramePr>
          <p:nvPr>
            <p:extLst>
              <p:ext uri="{D42A27DB-BD31-4B8C-83A1-F6EECF244321}">
                <p14:modId xmlns:p14="http://schemas.microsoft.com/office/powerpoint/2010/main" val="541289524"/>
              </p:ext>
            </p:extLst>
          </p:nvPr>
        </p:nvGraphicFramePr>
        <p:xfrm>
          <a:off x="6324600" y="168648"/>
          <a:ext cx="10134600" cy="9851652"/>
        </p:xfrm>
        <a:graphic>
          <a:graphicData uri="http://schemas.openxmlformats.org/drawingml/2006/table">
            <a:tbl>
              <a:tblPr firstRow="1" bandRow="1">
                <a:tableStyleId>{5C22544A-7EE6-4342-B048-85BDC9FD1C3A}</a:tableStyleId>
              </a:tblPr>
              <a:tblGrid>
                <a:gridCol w="5067300">
                  <a:extLst>
                    <a:ext uri="{9D8B030D-6E8A-4147-A177-3AD203B41FA5}">
                      <a16:colId xmlns:a16="http://schemas.microsoft.com/office/drawing/2014/main" val="977692677"/>
                    </a:ext>
                  </a:extLst>
                </a:gridCol>
                <a:gridCol w="5067300">
                  <a:extLst>
                    <a:ext uri="{9D8B030D-6E8A-4147-A177-3AD203B41FA5}">
                      <a16:colId xmlns:a16="http://schemas.microsoft.com/office/drawing/2014/main" val="49279801"/>
                    </a:ext>
                  </a:extLst>
                </a:gridCol>
              </a:tblGrid>
              <a:tr h="298210">
                <a:tc>
                  <a:txBody>
                    <a:bodyPr/>
                    <a:lstStyle/>
                    <a:p>
                      <a:r>
                        <a:rPr lang="en-IN" sz="1300" b="1" dirty="0"/>
                        <a:t>Variable Name</a:t>
                      </a:r>
                    </a:p>
                  </a:txBody>
                  <a:tcPr marL="21655" marR="21655" marT="10828" marB="10828" anchor="ctr"/>
                </a:tc>
                <a:tc>
                  <a:txBody>
                    <a:bodyPr/>
                    <a:lstStyle/>
                    <a:p>
                      <a:r>
                        <a:rPr lang="en-IN" sz="1300" b="1"/>
                        <a:t>Description</a:t>
                      </a:r>
                    </a:p>
                  </a:txBody>
                  <a:tcPr marL="21655" marR="21655" marT="10828" marB="10828" anchor="ctr"/>
                </a:tc>
                <a:extLst>
                  <a:ext uri="{0D108BD9-81ED-4DB2-BD59-A6C34878D82A}">
                    <a16:rowId xmlns:a16="http://schemas.microsoft.com/office/drawing/2014/main" val="2156176921"/>
                  </a:ext>
                </a:extLst>
              </a:tr>
              <a:tr h="298210">
                <a:tc>
                  <a:txBody>
                    <a:bodyPr/>
                    <a:lstStyle/>
                    <a:p>
                      <a:r>
                        <a:rPr lang="en-IN" sz="1300" b="1"/>
                        <a:t>Country</a:t>
                      </a:r>
                    </a:p>
                  </a:txBody>
                  <a:tcPr marL="21655" marR="21655" marT="10828" marB="10828" anchor="ctr"/>
                </a:tc>
                <a:tc>
                  <a:txBody>
                    <a:bodyPr/>
                    <a:lstStyle/>
                    <a:p>
                      <a:r>
                        <a:rPr lang="en-IN" sz="1300" b="1"/>
                        <a:t>Name of the country.</a:t>
                      </a:r>
                    </a:p>
                  </a:txBody>
                  <a:tcPr marL="21655" marR="21655" marT="10828" marB="10828" anchor="ctr"/>
                </a:tc>
                <a:extLst>
                  <a:ext uri="{0D108BD9-81ED-4DB2-BD59-A6C34878D82A}">
                    <a16:rowId xmlns:a16="http://schemas.microsoft.com/office/drawing/2014/main" val="1428688983"/>
                  </a:ext>
                </a:extLst>
              </a:tr>
              <a:tr h="298210">
                <a:tc>
                  <a:txBody>
                    <a:bodyPr/>
                    <a:lstStyle/>
                    <a:p>
                      <a:r>
                        <a:rPr lang="en-IN" sz="1300" b="1"/>
                        <a:t>Density (P/Km²)</a:t>
                      </a:r>
                    </a:p>
                  </a:txBody>
                  <a:tcPr marL="21655" marR="21655" marT="10828" marB="10828" anchor="ctr"/>
                </a:tc>
                <a:tc>
                  <a:txBody>
                    <a:bodyPr/>
                    <a:lstStyle/>
                    <a:p>
                      <a:r>
                        <a:rPr lang="en-US" sz="1300" b="1"/>
                        <a:t>Population density measured in persons per square kilometer.</a:t>
                      </a:r>
                    </a:p>
                  </a:txBody>
                  <a:tcPr marL="21655" marR="21655" marT="10828" marB="10828" anchor="ctr"/>
                </a:tc>
                <a:extLst>
                  <a:ext uri="{0D108BD9-81ED-4DB2-BD59-A6C34878D82A}">
                    <a16:rowId xmlns:a16="http://schemas.microsoft.com/office/drawing/2014/main" val="2715313737"/>
                  </a:ext>
                </a:extLst>
              </a:tr>
              <a:tr h="298210">
                <a:tc>
                  <a:txBody>
                    <a:bodyPr/>
                    <a:lstStyle/>
                    <a:p>
                      <a:r>
                        <a:rPr lang="en-IN" sz="1300" b="1" dirty="0"/>
                        <a:t>Agricultural Land (%)</a:t>
                      </a:r>
                    </a:p>
                  </a:txBody>
                  <a:tcPr marL="21655" marR="21655" marT="10828" marB="10828" anchor="ctr"/>
                </a:tc>
                <a:tc>
                  <a:txBody>
                    <a:bodyPr/>
                    <a:lstStyle/>
                    <a:p>
                      <a:r>
                        <a:rPr lang="en-US" sz="1300" b="1"/>
                        <a:t>Percentage of total land area that is used for agriculture.</a:t>
                      </a:r>
                    </a:p>
                  </a:txBody>
                  <a:tcPr marL="21655" marR="21655" marT="10828" marB="10828" anchor="ctr"/>
                </a:tc>
                <a:extLst>
                  <a:ext uri="{0D108BD9-81ED-4DB2-BD59-A6C34878D82A}">
                    <a16:rowId xmlns:a16="http://schemas.microsoft.com/office/drawing/2014/main" val="1254321733"/>
                  </a:ext>
                </a:extLst>
              </a:tr>
              <a:tr h="298210">
                <a:tc>
                  <a:txBody>
                    <a:bodyPr/>
                    <a:lstStyle/>
                    <a:p>
                      <a:r>
                        <a:rPr lang="en-IN" sz="1300" b="1"/>
                        <a:t>Land Area (Km²)</a:t>
                      </a:r>
                    </a:p>
                  </a:txBody>
                  <a:tcPr marL="21655" marR="21655" marT="10828" marB="10828" anchor="ctr"/>
                </a:tc>
                <a:tc>
                  <a:txBody>
                    <a:bodyPr/>
                    <a:lstStyle/>
                    <a:p>
                      <a:r>
                        <a:rPr lang="en-US" sz="1300" b="1"/>
                        <a:t>Total land area of the country in square kilometers.</a:t>
                      </a:r>
                    </a:p>
                  </a:txBody>
                  <a:tcPr marL="21655" marR="21655" marT="10828" marB="10828" anchor="ctr"/>
                </a:tc>
                <a:extLst>
                  <a:ext uri="{0D108BD9-81ED-4DB2-BD59-A6C34878D82A}">
                    <a16:rowId xmlns:a16="http://schemas.microsoft.com/office/drawing/2014/main" val="2124741909"/>
                  </a:ext>
                </a:extLst>
              </a:tr>
              <a:tr h="298210">
                <a:tc>
                  <a:txBody>
                    <a:bodyPr/>
                    <a:lstStyle/>
                    <a:p>
                      <a:r>
                        <a:rPr lang="en-IN" sz="1300" b="1"/>
                        <a:t>Armed Forces Size</a:t>
                      </a:r>
                    </a:p>
                  </a:txBody>
                  <a:tcPr marL="21655" marR="21655" marT="10828" marB="10828" anchor="ctr"/>
                </a:tc>
                <a:tc>
                  <a:txBody>
                    <a:bodyPr/>
                    <a:lstStyle/>
                    <a:p>
                      <a:r>
                        <a:rPr lang="en-US" sz="1300" b="1"/>
                        <a:t>Number of personnel in the country's armed forces.</a:t>
                      </a:r>
                    </a:p>
                  </a:txBody>
                  <a:tcPr marL="21655" marR="21655" marT="10828" marB="10828" anchor="ctr"/>
                </a:tc>
                <a:extLst>
                  <a:ext uri="{0D108BD9-81ED-4DB2-BD59-A6C34878D82A}">
                    <a16:rowId xmlns:a16="http://schemas.microsoft.com/office/drawing/2014/main" val="1790462576"/>
                  </a:ext>
                </a:extLst>
              </a:tr>
              <a:tr h="298210">
                <a:tc>
                  <a:txBody>
                    <a:bodyPr/>
                    <a:lstStyle/>
                    <a:p>
                      <a:r>
                        <a:rPr lang="en-IN" sz="1300" b="1" dirty="0"/>
                        <a:t>Birth Rate</a:t>
                      </a:r>
                    </a:p>
                  </a:txBody>
                  <a:tcPr marL="21655" marR="21655" marT="10828" marB="10828" anchor="ctr"/>
                </a:tc>
                <a:tc>
                  <a:txBody>
                    <a:bodyPr/>
                    <a:lstStyle/>
                    <a:p>
                      <a:r>
                        <a:rPr lang="en-US" sz="1300" b="1" dirty="0"/>
                        <a:t>Number of live births per 1,000 people in a year.</a:t>
                      </a:r>
                    </a:p>
                  </a:txBody>
                  <a:tcPr marL="21655" marR="21655" marT="10828" marB="10828" anchor="ctr"/>
                </a:tc>
                <a:extLst>
                  <a:ext uri="{0D108BD9-81ED-4DB2-BD59-A6C34878D82A}">
                    <a16:rowId xmlns:a16="http://schemas.microsoft.com/office/drawing/2014/main" val="3978171634"/>
                  </a:ext>
                </a:extLst>
              </a:tr>
              <a:tr h="298210">
                <a:tc>
                  <a:txBody>
                    <a:bodyPr/>
                    <a:lstStyle/>
                    <a:p>
                      <a:r>
                        <a:rPr lang="en-IN" sz="1300" b="1" dirty="0"/>
                        <a:t>CO2 Emissions</a:t>
                      </a:r>
                    </a:p>
                  </a:txBody>
                  <a:tcPr marL="21655" marR="21655" marT="10828" marB="10828" anchor="ctr"/>
                </a:tc>
                <a:tc>
                  <a:txBody>
                    <a:bodyPr/>
                    <a:lstStyle/>
                    <a:p>
                      <a:r>
                        <a:rPr lang="en-US" sz="1300" b="1" dirty="0"/>
                        <a:t>Amount of carbon dioxide emissions in metric tons.</a:t>
                      </a:r>
                    </a:p>
                  </a:txBody>
                  <a:tcPr marL="21655" marR="21655" marT="10828" marB="10828" anchor="ctr"/>
                </a:tc>
                <a:extLst>
                  <a:ext uri="{0D108BD9-81ED-4DB2-BD59-A6C34878D82A}">
                    <a16:rowId xmlns:a16="http://schemas.microsoft.com/office/drawing/2014/main" val="3022711382"/>
                  </a:ext>
                </a:extLst>
              </a:tr>
              <a:tr h="298210">
                <a:tc>
                  <a:txBody>
                    <a:bodyPr/>
                    <a:lstStyle/>
                    <a:p>
                      <a:r>
                        <a:rPr lang="en-IN" sz="1300" b="1"/>
                        <a:t>CPI</a:t>
                      </a:r>
                    </a:p>
                  </a:txBody>
                  <a:tcPr marL="21655" marR="21655" marT="10828" marB="10828" anchor="ctr"/>
                </a:tc>
                <a:tc>
                  <a:txBody>
                    <a:bodyPr/>
                    <a:lstStyle/>
                    <a:p>
                      <a:r>
                        <a:rPr lang="en-US" sz="1300" b="1"/>
                        <a:t>Consumer Price Index, a measure of the average change in prices over time.</a:t>
                      </a:r>
                    </a:p>
                  </a:txBody>
                  <a:tcPr marL="21655" marR="21655" marT="10828" marB="10828" anchor="ctr"/>
                </a:tc>
                <a:extLst>
                  <a:ext uri="{0D108BD9-81ED-4DB2-BD59-A6C34878D82A}">
                    <a16:rowId xmlns:a16="http://schemas.microsoft.com/office/drawing/2014/main" val="1063642738"/>
                  </a:ext>
                </a:extLst>
              </a:tr>
              <a:tr h="298210">
                <a:tc>
                  <a:txBody>
                    <a:bodyPr/>
                    <a:lstStyle/>
                    <a:p>
                      <a:r>
                        <a:rPr lang="en-IN" sz="1300" b="1"/>
                        <a:t>CPI Change (%)</a:t>
                      </a:r>
                    </a:p>
                  </a:txBody>
                  <a:tcPr marL="21655" marR="21655" marT="10828" marB="10828" anchor="ctr"/>
                </a:tc>
                <a:tc>
                  <a:txBody>
                    <a:bodyPr/>
                    <a:lstStyle/>
                    <a:p>
                      <a:r>
                        <a:rPr lang="en-US" sz="1300" b="1"/>
                        <a:t>Percentage change in the Consumer Price Index over a specified period.</a:t>
                      </a:r>
                    </a:p>
                  </a:txBody>
                  <a:tcPr marL="21655" marR="21655" marT="10828" marB="10828" anchor="ctr"/>
                </a:tc>
                <a:extLst>
                  <a:ext uri="{0D108BD9-81ED-4DB2-BD59-A6C34878D82A}">
                    <a16:rowId xmlns:a16="http://schemas.microsoft.com/office/drawing/2014/main" val="1912713749"/>
                  </a:ext>
                </a:extLst>
              </a:tr>
              <a:tr h="298210">
                <a:tc>
                  <a:txBody>
                    <a:bodyPr/>
                    <a:lstStyle/>
                    <a:p>
                      <a:r>
                        <a:rPr lang="en-IN" sz="1300" b="1"/>
                        <a:t>Fertility Rate</a:t>
                      </a:r>
                    </a:p>
                  </a:txBody>
                  <a:tcPr marL="21655" marR="21655" marT="10828" marB="10828" anchor="ctr"/>
                </a:tc>
                <a:tc>
                  <a:txBody>
                    <a:bodyPr/>
                    <a:lstStyle/>
                    <a:p>
                      <a:r>
                        <a:rPr lang="en-US" sz="1300" b="1"/>
                        <a:t>Average number of children born to a woman during her lifetime.</a:t>
                      </a:r>
                    </a:p>
                  </a:txBody>
                  <a:tcPr marL="21655" marR="21655" marT="10828" marB="10828" anchor="ctr"/>
                </a:tc>
                <a:extLst>
                  <a:ext uri="{0D108BD9-81ED-4DB2-BD59-A6C34878D82A}">
                    <a16:rowId xmlns:a16="http://schemas.microsoft.com/office/drawing/2014/main" val="2250876693"/>
                  </a:ext>
                </a:extLst>
              </a:tr>
              <a:tr h="298210">
                <a:tc>
                  <a:txBody>
                    <a:bodyPr/>
                    <a:lstStyle/>
                    <a:p>
                      <a:r>
                        <a:rPr lang="en-IN" sz="1300" b="1"/>
                        <a:t>Forested Area (%)</a:t>
                      </a:r>
                    </a:p>
                  </a:txBody>
                  <a:tcPr marL="21655" marR="21655" marT="10828" marB="10828" anchor="ctr"/>
                </a:tc>
                <a:tc>
                  <a:txBody>
                    <a:bodyPr/>
                    <a:lstStyle/>
                    <a:p>
                      <a:r>
                        <a:rPr lang="en-US" sz="1300" b="1"/>
                        <a:t>Percentage of the total land area covered by forests.</a:t>
                      </a:r>
                    </a:p>
                  </a:txBody>
                  <a:tcPr marL="21655" marR="21655" marT="10828" marB="10828" anchor="ctr"/>
                </a:tc>
                <a:extLst>
                  <a:ext uri="{0D108BD9-81ED-4DB2-BD59-A6C34878D82A}">
                    <a16:rowId xmlns:a16="http://schemas.microsoft.com/office/drawing/2014/main" val="2780090211"/>
                  </a:ext>
                </a:extLst>
              </a:tr>
              <a:tr h="298210">
                <a:tc>
                  <a:txBody>
                    <a:bodyPr/>
                    <a:lstStyle/>
                    <a:p>
                      <a:r>
                        <a:rPr lang="en-IN" sz="1300" b="1"/>
                        <a:t>Gasoline Price</a:t>
                      </a:r>
                    </a:p>
                  </a:txBody>
                  <a:tcPr marL="21655" marR="21655" marT="10828" marB="10828" anchor="ctr"/>
                </a:tc>
                <a:tc>
                  <a:txBody>
                    <a:bodyPr/>
                    <a:lstStyle/>
                    <a:p>
                      <a:r>
                        <a:rPr lang="en-US" sz="1300" b="1"/>
                        <a:t>Price of gasoline per liter.</a:t>
                      </a:r>
                    </a:p>
                  </a:txBody>
                  <a:tcPr marL="21655" marR="21655" marT="10828" marB="10828" anchor="ctr"/>
                </a:tc>
                <a:extLst>
                  <a:ext uri="{0D108BD9-81ED-4DB2-BD59-A6C34878D82A}">
                    <a16:rowId xmlns:a16="http://schemas.microsoft.com/office/drawing/2014/main" val="4099373991"/>
                  </a:ext>
                </a:extLst>
              </a:tr>
              <a:tr h="390619">
                <a:tc>
                  <a:txBody>
                    <a:bodyPr/>
                    <a:lstStyle/>
                    <a:p>
                      <a:r>
                        <a:rPr lang="en-IN" sz="1300" b="1"/>
                        <a:t>GDP</a:t>
                      </a:r>
                    </a:p>
                  </a:txBody>
                  <a:tcPr marL="21655" marR="21655" marT="10828" marB="10828" anchor="ctr"/>
                </a:tc>
                <a:tc>
                  <a:txBody>
                    <a:bodyPr/>
                    <a:lstStyle/>
                    <a:p>
                      <a:r>
                        <a:rPr lang="en-US" sz="1300" b="1"/>
                        <a:t>Gross Domestic Product, total monetary value of all goods and services produced in a country.</a:t>
                      </a:r>
                    </a:p>
                  </a:txBody>
                  <a:tcPr marL="21655" marR="21655" marT="10828" marB="10828" anchor="ctr"/>
                </a:tc>
                <a:extLst>
                  <a:ext uri="{0D108BD9-81ED-4DB2-BD59-A6C34878D82A}">
                    <a16:rowId xmlns:a16="http://schemas.microsoft.com/office/drawing/2014/main" val="3627891324"/>
                  </a:ext>
                </a:extLst>
              </a:tr>
              <a:tr h="390619">
                <a:tc>
                  <a:txBody>
                    <a:bodyPr/>
                    <a:lstStyle/>
                    <a:p>
                      <a:r>
                        <a:rPr lang="en-IN" sz="1300" b="1"/>
                        <a:t>Gross Primary Education Enrollment (%)</a:t>
                      </a:r>
                    </a:p>
                  </a:txBody>
                  <a:tcPr marL="21655" marR="21655" marT="10828" marB="10828" anchor="ctr"/>
                </a:tc>
                <a:tc>
                  <a:txBody>
                    <a:bodyPr/>
                    <a:lstStyle/>
                    <a:p>
                      <a:r>
                        <a:rPr lang="en-US" sz="1300" b="1"/>
                        <a:t>Percentage of children of official primary school age enrolled in primary school.</a:t>
                      </a:r>
                    </a:p>
                  </a:txBody>
                  <a:tcPr marL="21655" marR="21655" marT="10828" marB="10828" anchor="ctr"/>
                </a:tc>
                <a:extLst>
                  <a:ext uri="{0D108BD9-81ED-4DB2-BD59-A6C34878D82A}">
                    <a16:rowId xmlns:a16="http://schemas.microsoft.com/office/drawing/2014/main" val="503947700"/>
                  </a:ext>
                </a:extLst>
              </a:tr>
              <a:tr h="390619">
                <a:tc>
                  <a:txBody>
                    <a:bodyPr/>
                    <a:lstStyle/>
                    <a:p>
                      <a:r>
                        <a:rPr lang="en-IN" sz="1300" b="1"/>
                        <a:t>Gross Tertiary Education Enrollment (%)</a:t>
                      </a:r>
                    </a:p>
                  </a:txBody>
                  <a:tcPr marL="21655" marR="21655" marT="10828" marB="10828" anchor="ctr"/>
                </a:tc>
                <a:tc>
                  <a:txBody>
                    <a:bodyPr/>
                    <a:lstStyle/>
                    <a:p>
                      <a:r>
                        <a:rPr lang="en-US" sz="1300" b="1" dirty="0"/>
                        <a:t>Percentage of individuals of official tertiary education age enrolled in tertiary education.</a:t>
                      </a:r>
                    </a:p>
                  </a:txBody>
                  <a:tcPr marL="21655" marR="21655" marT="10828" marB="10828" anchor="ctr"/>
                </a:tc>
                <a:extLst>
                  <a:ext uri="{0D108BD9-81ED-4DB2-BD59-A6C34878D82A}">
                    <a16:rowId xmlns:a16="http://schemas.microsoft.com/office/drawing/2014/main" val="533284684"/>
                  </a:ext>
                </a:extLst>
              </a:tr>
              <a:tr h="298210">
                <a:tc>
                  <a:txBody>
                    <a:bodyPr/>
                    <a:lstStyle/>
                    <a:p>
                      <a:r>
                        <a:rPr lang="en-IN" sz="1300" b="1"/>
                        <a:t>Infant Mortality</a:t>
                      </a:r>
                    </a:p>
                  </a:txBody>
                  <a:tcPr marL="21655" marR="21655" marT="10828" marB="10828" anchor="ctr"/>
                </a:tc>
                <a:tc>
                  <a:txBody>
                    <a:bodyPr/>
                    <a:lstStyle/>
                    <a:p>
                      <a:r>
                        <a:rPr lang="en-US" sz="1300" b="1" dirty="0"/>
                        <a:t>Number of deaths of infants under one year old per 1,000 live births.</a:t>
                      </a:r>
                    </a:p>
                  </a:txBody>
                  <a:tcPr marL="21655" marR="21655" marT="10828" marB="10828" anchor="ctr"/>
                </a:tc>
                <a:extLst>
                  <a:ext uri="{0D108BD9-81ED-4DB2-BD59-A6C34878D82A}">
                    <a16:rowId xmlns:a16="http://schemas.microsoft.com/office/drawing/2014/main" val="1522921460"/>
                  </a:ext>
                </a:extLst>
              </a:tr>
              <a:tr h="298210">
                <a:tc>
                  <a:txBody>
                    <a:bodyPr/>
                    <a:lstStyle/>
                    <a:p>
                      <a:r>
                        <a:rPr lang="en-IN" sz="1300" b="1"/>
                        <a:t>Life Expectancy</a:t>
                      </a:r>
                    </a:p>
                  </a:txBody>
                  <a:tcPr marL="21655" marR="21655" marT="10828" marB="10828" anchor="ctr"/>
                </a:tc>
                <a:tc>
                  <a:txBody>
                    <a:bodyPr/>
                    <a:lstStyle/>
                    <a:p>
                      <a:r>
                        <a:rPr lang="en-US" sz="1300" b="1" dirty="0"/>
                        <a:t>Average number of years a person is expected to live.</a:t>
                      </a:r>
                    </a:p>
                  </a:txBody>
                  <a:tcPr marL="21655" marR="21655" marT="10828" marB="10828" anchor="ctr"/>
                </a:tc>
                <a:extLst>
                  <a:ext uri="{0D108BD9-81ED-4DB2-BD59-A6C34878D82A}">
                    <a16:rowId xmlns:a16="http://schemas.microsoft.com/office/drawing/2014/main" val="3689044732"/>
                  </a:ext>
                </a:extLst>
              </a:tr>
              <a:tr h="298210">
                <a:tc>
                  <a:txBody>
                    <a:bodyPr/>
                    <a:lstStyle/>
                    <a:p>
                      <a:r>
                        <a:rPr lang="en-IN" sz="1300" b="1"/>
                        <a:t>Maternal Mortality Ratio</a:t>
                      </a:r>
                    </a:p>
                  </a:txBody>
                  <a:tcPr marL="21655" marR="21655" marT="10828" marB="10828" anchor="ctr"/>
                </a:tc>
                <a:tc>
                  <a:txBody>
                    <a:bodyPr/>
                    <a:lstStyle/>
                    <a:p>
                      <a:r>
                        <a:rPr lang="en-US" sz="1300" b="1" dirty="0"/>
                        <a:t>Number of maternal deaths per 100,000 live births.</a:t>
                      </a:r>
                    </a:p>
                  </a:txBody>
                  <a:tcPr marL="21655" marR="21655" marT="10828" marB="10828" anchor="ctr"/>
                </a:tc>
                <a:extLst>
                  <a:ext uri="{0D108BD9-81ED-4DB2-BD59-A6C34878D82A}">
                    <a16:rowId xmlns:a16="http://schemas.microsoft.com/office/drawing/2014/main" val="2913469179"/>
                  </a:ext>
                </a:extLst>
              </a:tr>
              <a:tr h="298210">
                <a:tc>
                  <a:txBody>
                    <a:bodyPr/>
                    <a:lstStyle/>
                    <a:p>
                      <a:r>
                        <a:rPr lang="en-IN" sz="1300" b="1"/>
                        <a:t>Minimum Wage</a:t>
                      </a:r>
                    </a:p>
                  </a:txBody>
                  <a:tcPr marL="21655" marR="21655" marT="10828" marB="10828" anchor="ctr"/>
                </a:tc>
                <a:tc>
                  <a:txBody>
                    <a:bodyPr/>
                    <a:lstStyle/>
                    <a:p>
                      <a:r>
                        <a:rPr lang="en-US" sz="1300" b="1" dirty="0"/>
                        <a:t>Lowest legal wage that can be paid to workers.</a:t>
                      </a:r>
                    </a:p>
                  </a:txBody>
                  <a:tcPr marL="21655" marR="21655" marT="10828" marB="10828" anchor="ctr"/>
                </a:tc>
                <a:extLst>
                  <a:ext uri="{0D108BD9-81ED-4DB2-BD59-A6C34878D82A}">
                    <a16:rowId xmlns:a16="http://schemas.microsoft.com/office/drawing/2014/main" val="3706131165"/>
                  </a:ext>
                </a:extLst>
              </a:tr>
              <a:tr h="390619">
                <a:tc>
                  <a:txBody>
                    <a:bodyPr/>
                    <a:lstStyle/>
                    <a:p>
                      <a:r>
                        <a:rPr lang="en-US" sz="1300" b="1"/>
                        <a:t>Out of Pocket Health Expenditure</a:t>
                      </a:r>
                    </a:p>
                  </a:txBody>
                  <a:tcPr marL="21655" marR="21655" marT="10828" marB="10828" anchor="ctr"/>
                </a:tc>
                <a:tc>
                  <a:txBody>
                    <a:bodyPr/>
                    <a:lstStyle/>
                    <a:p>
                      <a:r>
                        <a:rPr lang="en-US" sz="1300" b="1" dirty="0"/>
                        <a:t>Percentage of health expenses paid directly by individuals rather than covered by insurance.</a:t>
                      </a:r>
                    </a:p>
                  </a:txBody>
                  <a:tcPr marL="21655" marR="21655" marT="10828" marB="10828" anchor="ctr"/>
                </a:tc>
                <a:extLst>
                  <a:ext uri="{0D108BD9-81ED-4DB2-BD59-A6C34878D82A}">
                    <a16:rowId xmlns:a16="http://schemas.microsoft.com/office/drawing/2014/main" val="920793550"/>
                  </a:ext>
                </a:extLst>
              </a:tr>
              <a:tr h="298210">
                <a:tc>
                  <a:txBody>
                    <a:bodyPr/>
                    <a:lstStyle/>
                    <a:p>
                      <a:r>
                        <a:rPr lang="en-IN" sz="1300" b="1"/>
                        <a:t>Physicians per Thousand</a:t>
                      </a:r>
                    </a:p>
                  </a:txBody>
                  <a:tcPr marL="21655" marR="21655" marT="10828" marB="10828" anchor="ctr"/>
                </a:tc>
                <a:tc>
                  <a:txBody>
                    <a:bodyPr/>
                    <a:lstStyle/>
                    <a:p>
                      <a:r>
                        <a:rPr lang="en-US" sz="1300" b="1" dirty="0"/>
                        <a:t>Number of physicians per 1,000 people in the population.</a:t>
                      </a:r>
                    </a:p>
                  </a:txBody>
                  <a:tcPr marL="21655" marR="21655" marT="10828" marB="10828" anchor="ctr"/>
                </a:tc>
                <a:extLst>
                  <a:ext uri="{0D108BD9-81ED-4DB2-BD59-A6C34878D82A}">
                    <a16:rowId xmlns:a16="http://schemas.microsoft.com/office/drawing/2014/main" val="545222941"/>
                  </a:ext>
                </a:extLst>
              </a:tr>
              <a:tr h="298210">
                <a:tc>
                  <a:txBody>
                    <a:bodyPr/>
                    <a:lstStyle/>
                    <a:p>
                      <a:r>
                        <a:rPr lang="en-IN" sz="1300" b="1"/>
                        <a:t>Population</a:t>
                      </a:r>
                    </a:p>
                  </a:txBody>
                  <a:tcPr marL="21655" marR="21655" marT="10828" marB="10828" anchor="ctr"/>
                </a:tc>
                <a:tc>
                  <a:txBody>
                    <a:bodyPr/>
                    <a:lstStyle/>
                    <a:p>
                      <a:r>
                        <a:rPr lang="en-US" sz="1300" b="1" dirty="0"/>
                        <a:t>Total number of people living in the country.</a:t>
                      </a:r>
                    </a:p>
                  </a:txBody>
                  <a:tcPr marL="21655" marR="21655" marT="10828" marB="10828" anchor="ctr"/>
                </a:tc>
                <a:extLst>
                  <a:ext uri="{0D108BD9-81ED-4DB2-BD59-A6C34878D82A}">
                    <a16:rowId xmlns:a16="http://schemas.microsoft.com/office/drawing/2014/main" val="4103620996"/>
                  </a:ext>
                </a:extLst>
              </a:tr>
              <a:tr h="298210">
                <a:tc>
                  <a:txBody>
                    <a:bodyPr/>
                    <a:lstStyle/>
                    <a:p>
                      <a:r>
                        <a:rPr lang="en-IN" sz="1300" b="1"/>
                        <a:t>Population: Labor Force Participation (%)</a:t>
                      </a:r>
                    </a:p>
                  </a:txBody>
                  <a:tcPr marL="21655" marR="21655" marT="10828" marB="10828" anchor="ctr"/>
                </a:tc>
                <a:tc>
                  <a:txBody>
                    <a:bodyPr/>
                    <a:lstStyle/>
                    <a:p>
                      <a:r>
                        <a:rPr lang="en-US" sz="1300" b="1" dirty="0"/>
                        <a:t>Percentage of the working-age population that is part of the labor force.</a:t>
                      </a:r>
                    </a:p>
                  </a:txBody>
                  <a:tcPr marL="21655" marR="21655" marT="10828" marB="10828" anchor="ctr"/>
                </a:tc>
                <a:extLst>
                  <a:ext uri="{0D108BD9-81ED-4DB2-BD59-A6C34878D82A}">
                    <a16:rowId xmlns:a16="http://schemas.microsoft.com/office/drawing/2014/main" val="746528571"/>
                  </a:ext>
                </a:extLst>
              </a:tr>
              <a:tr h="298210">
                <a:tc>
                  <a:txBody>
                    <a:bodyPr/>
                    <a:lstStyle/>
                    <a:p>
                      <a:r>
                        <a:rPr lang="en-IN" sz="1300" b="1"/>
                        <a:t>Tax Revenue (%)</a:t>
                      </a:r>
                    </a:p>
                  </a:txBody>
                  <a:tcPr marL="21655" marR="21655" marT="10828" marB="10828" anchor="ctr"/>
                </a:tc>
                <a:tc>
                  <a:txBody>
                    <a:bodyPr/>
                    <a:lstStyle/>
                    <a:p>
                      <a:r>
                        <a:rPr lang="en-US" sz="1300" b="1" dirty="0"/>
                        <a:t>Government tax revenue as a percentage of GDP.</a:t>
                      </a:r>
                    </a:p>
                  </a:txBody>
                  <a:tcPr marL="21655" marR="21655" marT="10828" marB="10828" anchor="ctr"/>
                </a:tc>
                <a:extLst>
                  <a:ext uri="{0D108BD9-81ED-4DB2-BD59-A6C34878D82A}">
                    <a16:rowId xmlns:a16="http://schemas.microsoft.com/office/drawing/2014/main" val="1103084825"/>
                  </a:ext>
                </a:extLst>
              </a:tr>
              <a:tr h="298210">
                <a:tc>
                  <a:txBody>
                    <a:bodyPr/>
                    <a:lstStyle/>
                    <a:p>
                      <a:r>
                        <a:rPr lang="en-IN" sz="1300" b="1"/>
                        <a:t>Total Tax Rate</a:t>
                      </a:r>
                    </a:p>
                  </a:txBody>
                  <a:tcPr marL="21655" marR="21655" marT="10828" marB="10828" anchor="ctr"/>
                </a:tc>
                <a:tc>
                  <a:txBody>
                    <a:bodyPr/>
                    <a:lstStyle/>
                    <a:p>
                      <a:r>
                        <a:rPr lang="en-US" sz="1300" b="1" dirty="0"/>
                        <a:t>Total tax burden on businesses as a percentage of commercial profits.</a:t>
                      </a:r>
                    </a:p>
                  </a:txBody>
                  <a:tcPr marL="21655" marR="21655" marT="10828" marB="10828" anchor="ctr"/>
                </a:tc>
                <a:extLst>
                  <a:ext uri="{0D108BD9-81ED-4DB2-BD59-A6C34878D82A}">
                    <a16:rowId xmlns:a16="http://schemas.microsoft.com/office/drawing/2014/main" val="3655637964"/>
                  </a:ext>
                </a:extLst>
              </a:tr>
              <a:tr h="390619">
                <a:tc>
                  <a:txBody>
                    <a:bodyPr/>
                    <a:lstStyle/>
                    <a:p>
                      <a:r>
                        <a:rPr lang="en-IN" sz="1300" b="1"/>
                        <a:t>Unemployment Rate</a:t>
                      </a:r>
                    </a:p>
                  </a:txBody>
                  <a:tcPr marL="21655" marR="21655" marT="10828" marB="10828" anchor="ctr"/>
                </a:tc>
                <a:tc>
                  <a:txBody>
                    <a:bodyPr/>
                    <a:lstStyle/>
                    <a:p>
                      <a:r>
                        <a:rPr lang="en-US" sz="1300" b="1" dirty="0"/>
                        <a:t>Percentage of the labor force that is unemployed and actively seeking employment.</a:t>
                      </a:r>
                    </a:p>
                  </a:txBody>
                  <a:tcPr marL="21655" marR="21655" marT="10828" marB="10828" anchor="ctr"/>
                </a:tc>
                <a:extLst>
                  <a:ext uri="{0D108BD9-81ED-4DB2-BD59-A6C34878D82A}">
                    <a16:rowId xmlns:a16="http://schemas.microsoft.com/office/drawing/2014/main" val="203253776"/>
                  </a:ext>
                </a:extLst>
              </a:tr>
              <a:tr h="298210">
                <a:tc>
                  <a:txBody>
                    <a:bodyPr/>
                    <a:lstStyle/>
                    <a:p>
                      <a:r>
                        <a:rPr lang="en-IN" sz="1300" b="1"/>
                        <a:t>Urban Population</a:t>
                      </a:r>
                    </a:p>
                  </a:txBody>
                  <a:tcPr marL="21655" marR="21655" marT="10828" marB="10828" anchor="ctr"/>
                </a:tc>
                <a:tc>
                  <a:txBody>
                    <a:bodyPr/>
                    <a:lstStyle/>
                    <a:p>
                      <a:r>
                        <a:rPr lang="en-US" sz="1300" b="1" dirty="0"/>
                        <a:t>Percentage of the total population living in urban areas.</a:t>
                      </a:r>
                    </a:p>
                  </a:txBody>
                  <a:tcPr marL="21655" marR="21655" marT="10828" marB="10828" anchor="ctr"/>
                </a:tc>
                <a:extLst>
                  <a:ext uri="{0D108BD9-81ED-4DB2-BD59-A6C34878D82A}">
                    <a16:rowId xmlns:a16="http://schemas.microsoft.com/office/drawing/2014/main" val="3859178360"/>
                  </a:ext>
                </a:extLst>
              </a:tr>
              <a:tr h="390619">
                <a:tc>
                  <a:txBody>
                    <a:bodyPr/>
                    <a:lstStyle/>
                    <a:p>
                      <a:r>
                        <a:rPr lang="en-IN" sz="1300" b="1"/>
                        <a:t>GDP per Capita</a:t>
                      </a:r>
                    </a:p>
                  </a:txBody>
                  <a:tcPr marL="21655" marR="21655" marT="10828" marB="10828" anchor="ctr"/>
                </a:tc>
                <a:tc>
                  <a:txBody>
                    <a:bodyPr/>
                    <a:lstStyle/>
                    <a:p>
                      <a:r>
                        <a:rPr lang="en-US" sz="1300" b="1" dirty="0"/>
                        <a:t>GDP divided by the total population, representing average economic output per person.</a:t>
                      </a:r>
                    </a:p>
                  </a:txBody>
                  <a:tcPr marL="21655" marR="21655" marT="10828" marB="10828" anchor="ctr"/>
                </a:tc>
                <a:extLst>
                  <a:ext uri="{0D108BD9-81ED-4DB2-BD59-A6C34878D82A}">
                    <a16:rowId xmlns:a16="http://schemas.microsoft.com/office/drawing/2014/main" val="1420044956"/>
                  </a:ext>
                </a:extLst>
              </a:tr>
              <a:tr h="341886">
                <a:tc>
                  <a:txBody>
                    <a:bodyPr/>
                    <a:lstStyle/>
                    <a:p>
                      <a:endParaRPr lang="en-IN"/>
                    </a:p>
                  </a:txBody>
                  <a:tcPr/>
                </a:tc>
                <a:tc>
                  <a:txBody>
                    <a:bodyPr/>
                    <a:lstStyle/>
                    <a:p>
                      <a:endParaRPr lang="en-IN" dirty="0"/>
                    </a:p>
                  </a:txBody>
                  <a:tcPr/>
                </a:tc>
                <a:extLst>
                  <a:ext uri="{0D108BD9-81ED-4DB2-BD59-A6C34878D82A}">
                    <a16:rowId xmlns:a16="http://schemas.microsoft.com/office/drawing/2014/main" val="884571202"/>
                  </a:ext>
                </a:extLst>
              </a:tr>
            </a:tbl>
          </a:graphicData>
        </a:graphic>
      </p:graphicFrame>
      <p:grpSp>
        <p:nvGrpSpPr>
          <p:cNvPr id="9" name="Group 4">
            <a:extLst>
              <a:ext uri="{FF2B5EF4-FFF2-40B4-BE49-F238E27FC236}">
                <a16:creationId xmlns:a16="http://schemas.microsoft.com/office/drawing/2014/main" id="{F9D15379-3D11-771D-A48B-596AE53A0386}"/>
              </a:ext>
            </a:extLst>
          </p:cNvPr>
          <p:cNvGrpSpPr/>
          <p:nvPr/>
        </p:nvGrpSpPr>
        <p:grpSpPr>
          <a:xfrm>
            <a:off x="15859155" y="0"/>
            <a:ext cx="1562612" cy="1673225"/>
            <a:chOff x="0" y="0"/>
            <a:chExt cx="2083482" cy="2230967"/>
          </a:xfrm>
        </p:grpSpPr>
        <p:grpSp>
          <p:nvGrpSpPr>
            <p:cNvPr id="10" name="Group 5">
              <a:extLst>
                <a:ext uri="{FF2B5EF4-FFF2-40B4-BE49-F238E27FC236}">
                  <a16:creationId xmlns:a16="http://schemas.microsoft.com/office/drawing/2014/main" id="{23EA62B1-F4FD-59FF-9B5C-3EFCFC3E0921}"/>
                </a:ext>
              </a:extLst>
            </p:cNvPr>
            <p:cNvGrpSpPr/>
            <p:nvPr/>
          </p:nvGrpSpPr>
          <p:grpSpPr>
            <a:xfrm>
              <a:off x="75599" y="0"/>
              <a:ext cx="1932284" cy="2230967"/>
              <a:chOff x="0" y="0"/>
              <a:chExt cx="703982" cy="812800"/>
            </a:xfrm>
          </p:grpSpPr>
          <p:sp>
            <p:nvSpPr>
              <p:cNvPr id="12" name="Freeform 6">
                <a:extLst>
                  <a:ext uri="{FF2B5EF4-FFF2-40B4-BE49-F238E27FC236}">
                    <a16:creationId xmlns:a16="http://schemas.microsoft.com/office/drawing/2014/main" id="{18637BC7-6B7F-683B-6F8C-91FABFB5D8A7}"/>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3" name="TextBox 7">
                <a:extLst>
                  <a:ext uri="{FF2B5EF4-FFF2-40B4-BE49-F238E27FC236}">
                    <a16:creationId xmlns:a16="http://schemas.microsoft.com/office/drawing/2014/main" id="{25E73C19-80D8-E1C5-D8A8-5DD0DB7C8B30}"/>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1" name="TextBox 8">
              <a:extLst>
                <a:ext uri="{FF2B5EF4-FFF2-40B4-BE49-F238E27FC236}">
                  <a16:creationId xmlns:a16="http://schemas.microsoft.com/office/drawing/2014/main" id="{3F877EC0-54C8-748D-2AAC-60E35719F4F4}"/>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41</a:t>
              </a: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42</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10" name="Picture 9">
            <a:extLst>
              <a:ext uri="{FF2B5EF4-FFF2-40B4-BE49-F238E27FC236}">
                <a16:creationId xmlns:a16="http://schemas.microsoft.com/office/drawing/2014/main" id="{50459ED6-7B82-1755-CD0E-A1E1DF77BB56}"/>
              </a:ext>
            </a:extLst>
          </p:cNvPr>
          <p:cNvPicPr>
            <a:picLocks noChangeAspect="1"/>
          </p:cNvPicPr>
          <p:nvPr/>
        </p:nvPicPr>
        <p:blipFill>
          <a:blip r:embed="rId4"/>
          <a:stretch>
            <a:fillRect/>
          </a:stretch>
        </p:blipFill>
        <p:spPr>
          <a:xfrm>
            <a:off x="3429000" y="1487609"/>
            <a:ext cx="8510587" cy="6822892"/>
          </a:xfrm>
          <a:prstGeom prst="rect">
            <a:avLst/>
          </a:prstGeom>
          <a:ln>
            <a:solidFill>
              <a:schemeClr val="tx1"/>
            </a:solidFill>
          </a:ln>
        </p:spPr>
      </p:pic>
      <p:sp>
        <p:nvSpPr>
          <p:cNvPr id="13" name="TextBox 12">
            <a:extLst>
              <a:ext uri="{FF2B5EF4-FFF2-40B4-BE49-F238E27FC236}">
                <a16:creationId xmlns:a16="http://schemas.microsoft.com/office/drawing/2014/main" id="{41CCF93D-4E72-ED1F-B17A-44DB530A17D4}"/>
              </a:ext>
            </a:extLst>
          </p:cNvPr>
          <p:cNvSpPr txBox="1"/>
          <p:nvPr/>
        </p:nvSpPr>
        <p:spPr>
          <a:xfrm>
            <a:off x="12496800" y="3314700"/>
            <a:ext cx="5181600" cy="954107"/>
          </a:xfrm>
          <a:prstGeom prst="rect">
            <a:avLst/>
          </a:prstGeom>
          <a:noFill/>
        </p:spPr>
        <p:txBody>
          <a:bodyPr wrap="square" rtlCol="0">
            <a:spAutoFit/>
          </a:bodyPr>
          <a:lstStyle/>
          <a:p>
            <a:r>
              <a:rPr lang="en-US" sz="2800" b="1" dirty="0"/>
              <a:t>Pair of Features which are highly Correlated with each other</a:t>
            </a:r>
            <a:endParaRPr lang="en-IN" sz="2800" b="1" dirty="0"/>
          </a:p>
        </p:txBody>
      </p:sp>
    </p:spTree>
    <p:extLst>
      <p:ext uri="{BB962C8B-B14F-4D97-AF65-F5344CB8AC3E}">
        <p14:creationId xmlns:p14="http://schemas.microsoft.com/office/powerpoint/2010/main" val="30173660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pic>
        <p:nvPicPr>
          <p:cNvPr id="2050" name="Picture 2">
            <a:extLst>
              <a:ext uri="{FF2B5EF4-FFF2-40B4-BE49-F238E27FC236}">
                <a16:creationId xmlns:a16="http://schemas.microsoft.com/office/drawing/2014/main" id="{BADB507B-770F-907C-BBD0-A50C0CC465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2143125"/>
            <a:ext cx="6686550" cy="52101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859EE68F-5F13-84EB-73C4-E096E027E862}"/>
              </a:ext>
            </a:extLst>
          </p:cNvPr>
          <p:cNvPicPr>
            <a:picLocks noChangeAspect="1"/>
          </p:cNvPicPr>
          <p:nvPr/>
        </p:nvPicPr>
        <p:blipFill>
          <a:blip r:embed="rId5"/>
          <a:stretch>
            <a:fillRect/>
          </a:stretch>
        </p:blipFill>
        <p:spPr>
          <a:xfrm>
            <a:off x="1933575" y="7416707"/>
            <a:ext cx="2638425" cy="2223241"/>
          </a:xfrm>
          <a:prstGeom prst="rect">
            <a:avLst/>
          </a:prstGeom>
        </p:spPr>
      </p:pic>
      <p:pic>
        <p:nvPicPr>
          <p:cNvPr id="16" name="Picture 15">
            <a:extLst>
              <a:ext uri="{FF2B5EF4-FFF2-40B4-BE49-F238E27FC236}">
                <a16:creationId xmlns:a16="http://schemas.microsoft.com/office/drawing/2014/main" id="{945C9E5C-49A1-9AC8-5D2F-A7675C569AF0}"/>
              </a:ext>
            </a:extLst>
          </p:cNvPr>
          <p:cNvPicPr>
            <a:picLocks noChangeAspect="1"/>
          </p:cNvPicPr>
          <p:nvPr/>
        </p:nvPicPr>
        <p:blipFill>
          <a:blip r:embed="rId6"/>
          <a:stretch>
            <a:fillRect/>
          </a:stretch>
        </p:blipFill>
        <p:spPr>
          <a:xfrm>
            <a:off x="8736420" y="1434643"/>
            <a:ext cx="8601075" cy="7219950"/>
          </a:xfrm>
          <a:prstGeom prst="rect">
            <a:avLst/>
          </a:prstGeom>
        </p:spPr>
      </p:pic>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43</a:t>
              </a:r>
            </a:p>
          </p:txBody>
        </p:sp>
      </p:grpSp>
      <p:sp>
        <p:nvSpPr>
          <p:cNvPr id="17" name="TextBox 16">
            <a:extLst>
              <a:ext uri="{FF2B5EF4-FFF2-40B4-BE49-F238E27FC236}">
                <a16:creationId xmlns:a16="http://schemas.microsoft.com/office/drawing/2014/main" id="{66907A78-7EFF-FF95-AF2D-5A311A0E297B}"/>
              </a:ext>
            </a:extLst>
          </p:cNvPr>
          <p:cNvSpPr txBox="1"/>
          <p:nvPr/>
        </p:nvSpPr>
        <p:spPr>
          <a:xfrm>
            <a:off x="10301210" y="952500"/>
            <a:ext cx="6020174" cy="400110"/>
          </a:xfrm>
          <a:prstGeom prst="rect">
            <a:avLst/>
          </a:prstGeom>
          <a:noFill/>
        </p:spPr>
        <p:txBody>
          <a:bodyPr wrap="none" rtlCol="0">
            <a:spAutoFit/>
          </a:bodyPr>
          <a:lstStyle/>
          <a:p>
            <a:r>
              <a:rPr lang="en-US" sz="2000" b="1" dirty="0"/>
              <a:t>Scatter Plot between Urban Population and Population</a:t>
            </a:r>
            <a:endParaRPr lang="en-IN" sz="2000" b="1" dirty="0"/>
          </a:p>
        </p:txBody>
      </p:sp>
      <p:sp>
        <p:nvSpPr>
          <p:cNvPr id="18" name="TextBox 17">
            <a:extLst>
              <a:ext uri="{FF2B5EF4-FFF2-40B4-BE49-F238E27FC236}">
                <a16:creationId xmlns:a16="http://schemas.microsoft.com/office/drawing/2014/main" id="{6AC916A6-975D-29AA-4A59-6864B9B5C8FB}"/>
              </a:ext>
            </a:extLst>
          </p:cNvPr>
          <p:cNvSpPr txBox="1"/>
          <p:nvPr/>
        </p:nvSpPr>
        <p:spPr>
          <a:xfrm>
            <a:off x="3652971" y="1638300"/>
            <a:ext cx="3009542" cy="400110"/>
          </a:xfrm>
          <a:prstGeom prst="rect">
            <a:avLst/>
          </a:prstGeom>
          <a:noFill/>
        </p:spPr>
        <p:txBody>
          <a:bodyPr wrap="none" rtlCol="0">
            <a:spAutoFit/>
          </a:bodyPr>
          <a:lstStyle/>
          <a:p>
            <a:r>
              <a:rPr lang="en-US" sz="2000" b="1" dirty="0"/>
              <a:t>Box Plot of GDP per Capita</a:t>
            </a:r>
            <a:endParaRPr lang="en-IN" sz="2000" b="1" dirty="0"/>
          </a:p>
        </p:txBody>
      </p:sp>
      <p:sp>
        <p:nvSpPr>
          <p:cNvPr id="19" name="TextBox 18">
            <a:extLst>
              <a:ext uri="{FF2B5EF4-FFF2-40B4-BE49-F238E27FC236}">
                <a16:creationId xmlns:a16="http://schemas.microsoft.com/office/drawing/2014/main" id="{ACF5E741-809C-DE96-944D-92650CA332B2}"/>
              </a:ext>
            </a:extLst>
          </p:cNvPr>
          <p:cNvSpPr txBox="1"/>
          <p:nvPr/>
        </p:nvSpPr>
        <p:spPr>
          <a:xfrm>
            <a:off x="4572000" y="7962900"/>
            <a:ext cx="3532890" cy="461665"/>
          </a:xfrm>
          <a:prstGeom prst="rect">
            <a:avLst/>
          </a:prstGeom>
          <a:noFill/>
        </p:spPr>
        <p:txBody>
          <a:bodyPr wrap="none" rtlCol="0">
            <a:spAutoFit/>
          </a:bodyPr>
          <a:lstStyle/>
          <a:p>
            <a:r>
              <a:rPr lang="en-US" sz="2400" dirty="0"/>
              <a:t>Statistics of GDP per capita</a:t>
            </a:r>
            <a:endParaRPr lang="en-IN" sz="2400" dirty="0"/>
          </a:p>
        </p:txBody>
      </p:sp>
    </p:spTree>
    <p:extLst>
      <p:ext uri="{BB962C8B-B14F-4D97-AF65-F5344CB8AC3E}">
        <p14:creationId xmlns:p14="http://schemas.microsoft.com/office/powerpoint/2010/main" val="14151583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44</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13" name="Picture 12">
            <a:extLst>
              <a:ext uri="{FF2B5EF4-FFF2-40B4-BE49-F238E27FC236}">
                <a16:creationId xmlns:a16="http://schemas.microsoft.com/office/drawing/2014/main" id="{6DC1F543-C528-9D3B-C9CC-F07EC3B15EFE}"/>
              </a:ext>
            </a:extLst>
          </p:cNvPr>
          <p:cNvPicPr>
            <a:picLocks noChangeAspect="1"/>
          </p:cNvPicPr>
          <p:nvPr/>
        </p:nvPicPr>
        <p:blipFill>
          <a:blip r:embed="rId4"/>
          <a:stretch>
            <a:fillRect/>
          </a:stretch>
        </p:blipFill>
        <p:spPr>
          <a:xfrm>
            <a:off x="838200" y="2452687"/>
            <a:ext cx="8115300" cy="5381625"/>
          </a:xfrm>
          <a:prstGeom prst="rect">
            <a:avLst/>
          </a:prstGeom>
        </p:spPr>
      </p:pic>
      <p:pic>
        <p:nvPicPr>
          <p:cNvPr id="14" name="Picture 13">
            <a:extLst>
              <a:ext uri="{FF2B5EF4-FFF2-40B4-BE49-F238E27FC236}">
                <a16:creationId xmlns:a16="http://schemas.microsoft.com/office/drawing/2014/main" id="{5C19ED0C-0689-ACAE-2CC8-89D6BE456AE5}"/>
              </a:ext>
            </a:extLst>
          </p:cNvPr>
          <p:cNvPicPr>
            <a:picLocks noChangeAspect="1"/>
          </p:cNvPicPr>
          <p:nvPr/>
        </p:nvPicPr>
        <p:blipFill>
          <a:blip r:embed="rId5"/>
          <a:stretch>
            <a:fillRect/>
          </a:stretch>
        </p:blipFill>
        <p:spPr>
          <a:xfrm>
            <a:off x="9829800" y="2373695"/>
            <a:ext cx="6858000" cy="5286375"/>
          </a:xfrm>
          <a:prstGeom prst="rect">
            <a:avLst/>
          </a:prstGeom>
        </p:spPr>
      </p:pic>
      <p:sp>
        <p:nvSpPr>
          <p:cNvPr id="15" name="TextBox 14">
            <a:extLst>
              <a:ext uri="{FF2B5EF4-FFF2-40B4-BE49-F238E27FC236}">
                <a16:creationId xmlns:a16="http://schemas.microsoft.com/office/drawing/2014/main" id="{5D3BB9C9-C69D-4113-FA39-9F5DB958AC2E}"/>
              </a:ext>
            </a:extLst>
          </p:cNvPr>
          <p:cNvSpPr txBox="1"/>
          <p:nvPr/>
        </p:nvSpPr>
        <p:spPr>
          <a:xfrm>
            <a:off x="11277600" y="1714500"/>
            <a:ext cx="4838761" cy="461665"/>
          </a:xfrm>
          <a:prstGeom prst="rect">
            <a:avLst/>
          </a:prstGeom>
          <a:noFill/>
        </p:spPr>
        <p:txBody>
          <a:bodyPr wrap="none" rtlCol="0">
            <a:spAutoFit/>
          </a:bodyPr>
          <a:lstStyle/>
          <a:p>
            <a:r>
              <a:rPr lang="en-US" sz="2400" b="1" dirty="0"/>
              <a:t>Grouped Life Expectancy into Group </a:t>
            </a:r>
            <a:endParaRPr lang="en-IN" sz="2400" b="1" dirty="0"/>
          </a:p>
        </p:txBody>
      </p:sp>
      <p:sp>
        <p:nvSpPr>
          <p:cNvPr id="16" name="TextBox 15">
            <a:extLst>
              <a:ext uri="{FF2B5EF4-FFF2-40B4-BE49-F238E27FC236}">
                <a16:creationId xmlns:a16="http://schemas.microsoft.com/office/drawing/2014/main" id="{05D8E2C7-6750-737C-AC62-1BE73F511ECF}"/>
              </a:ext>
            </a:extLst>
          </p:cNvPr>
          <p:cNvSpPr txBox="1"/>
          <p:nvPr/>
        </p:nvSpPr>
        <p:spPr>
          <a:xfrm>
            <a:off x="2362200" y="1714500"/>
            <a:ext cx="6565708" cy="461665"/>
          </a:xfrm>
          <a:prstGeom prst="rect">
            <a:avLst/>
          </a:prstGeom>
          <a:noFill/>
        </p:spPr>
        <p:txBody>
          <a:bodyPr wrap="none" rtlCol="0">
            <a:spAutoFit/>
          </a:bodyPr>
          <a:lstStyle/>
          <a:p>
            <a:r>
              <a:rPr lang="en-US" sz="2400" b="1" dirty="0"/>
              <a:t>Scatter Plot of IMR and Pocket health Expenditure</a:t>
            </a:r>
            <a:endParaRPr lang="en-IN" sz="2400" b="1" dirty="0"/>
          </a:p>
        </p:txBody>
      </p:sp>
    </p:spTree>
    <p:extLst>
      <p:ext uri="{BB962C8B-B14F-4D97-AF65-F5344CB8AC3E}">
        <p14:creationId xmlns:p14="http://schemas.microsoft.com/office/powerpoint/2010/main" val="3714730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45</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15" name="Picture 14">
            <a:extLst>
              <a:ext uri="{FF2B5EF4-FFF2-40B4-BE49-F238E27FC236}">
                <a16:creationId xmlns:a16="http://schemas.microsoft.com/office/drawing/2014/main" id="{6D6F01E1-72B8-84C8-FB24-AE5C3D688810}"/>
              </a:ext>
            </a:extLst>
          </p:cNvPr>
          <p:cNvPicPr>
            <a:picLocks noChangeAspect="1"/>
          </p:cNvPicPr>
          <p:nvPr/>
        </p:nvPicPr>
        <p:blipFill>
          <a:blip r:embed="rId4"/>
          <a:stretch>
            <a:fillRect/>
          </a:stretch>
        </p:blipFill>
        <p:spPr>
          <a:xfrm>
            <a:off x="784185" y="3244537"/>
            <a:ext cx="9601200" cy="3833622"/>
          </a:xfrm>
          <a:prstGeom prst="rect">
            <a:avLst/>
          </a:prstGeom>
        </p:spPr>
      </p:pic>
      <p:pic>
        <p:nvPicPr>
          <p:cNvPr id="17" name="Picture 16">
            <a:extLst>
              <a:ext uri="{FF2B5EF4-FFF2-40B4-BE49-F238E27FC236}">
                <a16:creationId xmlns:a16="http://schemas.microsoft.com/office/drawing/2014/main" id="{B6396F78-164E-B9E8-8FBA-576DC3F5916F}"/>
              </a:ext>
            </a:extLst>
          </p:cNvPr>
          <p:cNvPicPr>
            <a:picLocks noChangeAspect="1"/>
          </p:cNvPicPr>
          <p:nvPr/>
        </p:nvPicPr>
        <p:blipFill>
          <a:blip r:embed="rId5"/>
          <a:stretch>
            <a:fillRect/>
          </a:stretch>
        </p:blipFill>
        <p:spPr>
          <a:xfrm>
            <a:off x="11734800" y="1901498"/>
            <a:ext cx="3741420" cy="6690693"/>
          </a:xfrm>
          <a:prstGeom prst="rect">
            <a:avLst/>
          </a:prstGeom>
        </p:spPr>
      </p:pic>
      <p:sp>
        <p:nvSpPr>
          <p:cNvPr id="18" name="TextBox 17">
            <a:extLst>
              <a:ext uri="{FF2B5EF4-FFF2-40B4-BE49-F238E27FC236}">
                <a16:creationId xmlns:a16="http://schemas.microsoft.com/office/drawing/2014/main" id="{B0E8261F-FBB8-0077-847E-D6FDB800B0ED}"/>
              </a:ext>
            </a:extLst>
          </p:cNvPr>
          <p:cNvSpPr txBox="1"/>
          <p:nvPr/>
        </p:nvSpPr>
        <p:spPr>
          <a:xfrm>
            <a:off x="3124200" y="2548235"/>
            <a:ext cx="5074338" cy="461665"/>
          </a:xfrm>
          <a:prstGeom prst="rect">
            <a:avLst/>
          </a:prstGeom>
          <a:noFill/>
        </p:spPr>
        <p:txBody>
          <a:bodyPr wrap="none" rtlCol="0">
            <a:spAutoFit/>
          </a:bodyPr>
          <a:lstStyle/>
          <a:p>
            <a:r>
              <a:rPr lang="en-US" sz="2400" dirty="0"/>
              <a:t>Code for Variance Inflation Factor (VIF) </a:t>
            </a:r>
            <a:endParaRPr lang="en-IN" sz="2400" dirty="0"/>
          </a:p>
        </p:txBody>
      </p:sp>
    </p:spTree>
    <p:extLst>
      <p:ext uri="{BB962C8B-B14F-4D97-AF65-F5344CB8AC3E}">
        <p14:creationId xmlns:p14="http://schemas.microsoft.com/office/powerpoint/2010/main" val="16209019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46</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10" name="Picture 9">
            <a:extLst>
              <a:ext uri="{FF2B5EF4-FFF2-40B4-BE49-F238E27FC236}">
                <a16:creationId xmlns:a16="http://schemas.microsoft.com/office/drawing/2014/main" id="{8DE53D66-95AE-A307-A6D3-E88C9A386782}"/>
              </a:ext>
            </a:extLst>
          </p:cNvPr>
          <p:cNvPicPr>
            <a:picLocks noChangeAspect="1"/>
          </p:cNvPicPr>
          <p:nvPr/>
        </p:nvPicPr>
        <p:blipFill>
          <a:blip r:embed="rId4"/>
          <a:stretch>
            <a:fillRect/>
          </a:stretch>
        </p:blipFill>
        <p:spPr>
          <a:xfrm>
            <a:off x="2819400" y="2820600"/>
            <a:ext cx="12081704" cy="4038595"/>
          </a:xfrm>
          <a:prstGeom prst="rect">
            <a:avLst/>
          </a:prstGeom>
        </p:spPr>
      </p:pic>
      <p:sp>
        <p:nvSpPr>
          <p:cNvPr id="14" name="TextBox 13">
            <a:extLst>
              <a:ext uri="{FF2B5EF4-FFF2-40B4-BE49-F238E27FC236}">
                <a16:creationId xmlns:a16="http://schemas.microsoft.com/office/drawing/2014/main" id="{249FD232-AA48-A0D8-AF35-BC4B1D99EE76}"/>
              </a:ext>
            </a:extLst>
          </p:cNvPr>
          <p:cNvSpPr txBox="1"/>
          <p:nvPr/>
        </p:nvSpPr>
        <p:spPr>
          <a:xfrm>
            <a:off x="5787600" y="2171700"/>
            <a:ext cx="4804200" cy="523220"/>
          </a:xfrm>
          <a:prstGeom prst="rect">
            <a:avLst/>
          </a:prstGeom>
          <a:noFill/>
        </p:spPr>
        <p:txBody>
          <a:bodyPr wrap="none" rtlCol="0">
            <a:spAutoFit/>
          </a:bodyPr>
          <a:lstStyle/>
          <a:p>
            <a:r>
              <a:rPr lang="en-US" sz="2800" dirty="0"/>
              <a:t>Code for Ordinary Least Square </a:t>
            </a:r>
            <a:endParaRPr lang="en-IN" sz="2800" dirty="0"/>
          </a:p>
        </p:txBody>
      </p:sp>
    </p:spTree>
    <p:extLst>
      <p:ext uri="{BB962C8B-B14F-4D97-AF65-F5344CB8AC3E}">
        <p14:creationId xmlns:p14="http://schemas.microsoft.com/office/powerpoint/2010/main" val="25989144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47</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4098" name="Picture 2">
            <a:extLst>
              <a:ext uri="{FF2B5EF4-FFF2-40B4-BE49-F238E27FC236}">
                <a16:creationId xmlns:a16="http://schemas.microsoft.com/office/drawing/2014/main" id="{EF0B9F69-177A-3C60-6BEA-8736955BB4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2999" y="3686318"/>
            <a:ext cx="16222067" cy="404798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FA45E5C-86BC-8AD4-32A5-BA6818475F3C}"/>
              </a:ext>
            </a:extLst>
          </p:cNvPr>
          <p:cNvSpPr txBox="1"/>
          <p:nvPr/>
        </p:nvSpPr>
        <p:spPr>
          <a:xfrm>
            <a:off x="0" y="2781300"/>
            <a:ext cx="18288000" cy="461665"/>
          </a:xfrm>
          <a:prstGeom prst="rect">
            <a:avLst/>
          </a:prstGeom>
          <a:noFill/>
        </p:spPr>
        <p:txBody>
          <a:bodyPr wrap="square" rtlCol="0">
            <a:spAutoFit/>
          </a:bodyPr>
          <a:lstStyle/>
          <a:p>
            <a:pPr algn="ctr"/>
            <a:r>
              <a:rPr lang="en-US" sz="2400" b="1" dirty="0"/>
              <a:t>Pair plot for Significant Features</a:t>
            </a:r>
            <a:endParaRPr lang="en-IN" b="1" dirty="0"/>
          </a:p>
        </p:txBody>
      </p:sp>
    </p:spTree>
    <p:extLst>
      <p:ext uri="{BB962C8B-B14F-4D97-AF65-F5344CB8AC3E}">
        <p14:creationId xmlns:p14="http://schemas.microsoft.com/office/powerpoint/2010/main" val="28958015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48</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10" name="Picture 9">
            <a:extLst>
              <a:ext uri="{FF2B5EF4-FFF2-40B4-BE49-F238E27FC236}">
                <a16:creationId xmlns:a16="http://schemas.microsoft.com/office/drawing/2014/main" id="{180B38AD-B2FC-4AD7-5E6F-B21D247978B2}"/>
              </a:ext>
            </a:extLst>
          </p:cNvPr>
          <p:cNvPicPr>
            <a:picLocks noChangeAspect="1"/>
          </p:cNvPicPr>
          <p:nvPr/>
        </p:nvPicPr>
        <p:blipFill>
          <a:blip r:embed="rId4"/>
          <a:stretch>
            <a:fillRect/>
          </a:stretch>
        </p:blipFill>
        <p:spPr>
          <a:xfrm>
            <a:off x="3833704" y="1790700"/>
            <a:ext cx="10620591" cy="7089772"/>
          </a:xfrm>
          <a:prstGeom prst="rect">
            <a:avLst/>
          </a:prstGeom>
        </p:spPr>
      </p:pic>
      <p:sp>
        <p:nvSpPr>
          <p:cNvPr id="13" name="TextBox 12">
            <a:extLst>
              <a:ext uri="{FF2B5EF4-FFF2-40B4-BE49-F238E27FC236}">
                <a16:creationId xmlns:a16="http://schemas.microsoft.com/office/drawing/2014/main" id="{61052216-6E7F-CED9-73F7-DAC22CAF639B}"/>
              </a:ext>
            </a:extLst>
          </p:cNvPr>
          <p:cNvSpPr txBox="1"/>
          <p:nvPr/>
        </p:nvSpPr>
        <p:spPr>
          <a:xfrm>
            <a:off x="6109355" y="656871"/>
            <a:ext cx="6069290" cy="707886"/>
          </a:xfrm>
          <a:prstGeom prst="rect">
            <a:avLst/>
          </a:prstGeom>
          <a:noFill/>
        </p:spPr>
        <p:txBody>
          <a:bodyPr wrap="none" rtlCol="0">
            <a:spAutoFit/>
          </a:bodyPr>
          <a:lstStyle/>
          <a:p>
            <a:r>
              <a:rPr lang="en-US" sz="4000" dirty="0">
                <a:latin typeface="Alatsi" panose="020B0604020202020204" charset="0"/>
              </a:rPr>
              <a:t>Multiple Linear Regression</a:t>
            </a:r>
            <a:endParaRPr lang="en-IN" sz="4000" dirty="0">
              <a:latin typeface="Alatsi" panose="020B0604020202020204" charset="0"/>
            </a:endParaRPr>
          </a:p>
        </p:txBody>
      </p:sp>
    </p:spTree>
    <p:extLst>
      <p:ext uri="{BB962C8B-B14F-4D97-AF65-F5344CB8AC3E}">
        <p14:creationId xmlns:p14="http://schemas.microsoft.com/office/powerpoint/2010/main" val="40596842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49</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C378F77E-F56F-EF9F-5B51-B1261FD3FDD1}"/>
              </a:ext>
            </a:extLst>
          </p:cNvPr>
          <p:cNvSpPr txBox="1"/>
          <p:nvPr/>
        </p:nvSpPr>
        <p:spPr>
          <a:xfrm>
            <a:off x="7458282" y="711517"/>
            <a:ext cx="3147015" cy="707886"/>
          </a:xfrm>
          <a:prstGeom prst="rect">
            <a:avLst/>
          </a:prstGeom>
          <a:noFill/>
        </p:spPr>
        <p:txBody>
          <a:bodyPr wrap="none" rtlCol="0">
            <a:spAutoFit/>
          </a:bodyPr>
          <a:lstStyle/>
          <a:p>
            <a:r>
              <a:rPr lang="en-US" sz="4000" dirty="0">
                <a:latin typeface="Alatsi" panose="020B0604020202020204" charset="0"/>
              </a:rPr>
              <a:t>Decision Tree</a:t>
            </a:r>
            <a:endParaRPr lang="en-IN" sz="4000" dirty="0">
              <a:latin typeface="Alatsi" panose="020B0604020202020204" charset="0"/>
            </a:endParaRPr>
          </a:p>
        </p:txBody>
      </p:sp>
      <p:pic>
        <p:nvPicPr>
          <p:cNvPr id="13" name="Picture 12">
            <a:extLst>
              <a:ext uri="{FF2B5EF4-FFF2-40B4-BE49-F238E27FC236}">
                <a16:creationId xmlns:a16="http://schemas.microsoft.com/office/drawing/2014/main" id="{7FC1B15A-D2E5-7C95-B9E7-7E06EC3E1C70}"/>
              </a:ext>
            </a:extLst>
          </p:cNvPr>
          <p:cNvPicPr>
            <a:picLocks noChangeAspect="1"/>
          </p:cNvPicPr>
          <p:nvPr/>
        </p:nvPicPr>
        <p:blipFill>
          <a:blip r:embed="rId4"/>
          <a:stretch>
            <a:fillRect/>
          </a:stretch>
        </p:blipFill>
        <p:spPr>
          <a:xfrm>
            <a:off x="895950" y="2158645"/>
            <a:ext cx="16480097" cy="5172044"/>
          </a:xfrm>
          <a:prstGeom prst="rect">
            <a:avLst/>
          </a:prstGeom>
        </p:spPr>
      </p:pic>
    </p:spTree>
    <p:extLst>
      <p:ext uri="{BB962C8B-B14F-4D97-AF65-F5344CB8AC3E}">
        <p14:creationId xmlns:p14="http://schemas.microsoft.com/office/powerpoint/2010/main" val="1390321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5" name="Group 5"/>
          <p:cNvGrpSpPr/>
          <p:nvPr/>
        </p:nvGrpSpPr>
        <p:grpSpPr>
          <a:xfrm>
            <a:off x="12012909" y="2797221"/>
            <a:ext cx="5246391" cy="5246370"/>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a:stretch>
            </a:blipFill>
            <a:ln>
              <a:noFill/>
            </a:ln>
          </p:spPr>
          <p:txBody>
            <a:bodyPr/>
            <a:lstStyle/>
            <a:p>
              <a:endParaRPr lang="en-US"/>
            </a:p>
          </p:txBody>
        </p:sp>
      </p:grpSp>
      <p:sp>
        <p:nvSpPr>
          <p:cNvPr id="7" name="TextBox 7"/>
          <p:cNvSpPr txBox="1"/>
          <p:nvPr/>
        </p:nvSpPr>
        <p:spPr>
          <a:xfrm>
            <a:off x="2553980" y="866775"/>
            <a:ext cx="13180039" cy="856966"/>
          </a:xfrm>
          <a:prstGeom prst="rect">
            <a:avLst/>
          </a:prstGeom>
        </p:spPr>
        <p:txBody>
          <a:bodyPr lIns="0" tIns="0" rIns="0" bIns="0" rtlCol="0" anchor="t">
            <a:spAutoFit/>
          </a:bodyPr>
          <a:lstStyle/>
          <a:p>
            <a:pPr algn="ct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INTRODUCTION</a:t>
            </a:r>
          </a:p>
        </p:txBody>
      </p:sp>
      <p:grpSp>
        <p:nvGrpSpPr>
          <p:cNvPr id="8" name="Group 8"/>
          <p:cNvGrpSpPr/>
          <p:nvPr/>
        </p:nvGrpSpPr>
        <p:grpSpPr>
          <a:xfrm>
            <a:off x="15859155" y="0"/>
            <a:ext cx="1562612" cy="1673225"/>
            <a:chOff x="0" y="0"/>
            <a:chExt cx="2083482" cy="2230967"/>
          </a:xfrm>
        </p:grpSpPr>
        <p:grpSp>
          <p:nvGrpSpPr>
            <p:cNvPr id="9" name="Group 9"/>
            <p:cNvGrpSpPr/>
            <p:nvPr/>
          </p:nvGrpSpPr>
          <p:grpSpPr>
            <a:xfrm>
              <a:off x="75599" y="0"/>
              <a:ext cx="1932284" cy="2230967"/>
              <a:chOff x="0" y="0"/>
              <a:chExt cx="703982" cy="812800"/>
            </a:xfrm>
          </p:grpSpPr>
          <p:sp>
            <p:nvSpPr>
              <p:cNvPr id="10" name="Freeform 10"/>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IN" dirty="0"/>
              </a:p>
            </p:txBody>
          </p:sp>
          <p:sp>
            <p:nvSpPr>
              <p:cNvPr id="11" name="TextBox 11"/>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a:t>
              </a:r>
            </a:p>
          </p:txBody>
        </p:sp>
      </p:grpSp>
      <p:sp>
        <p:nvSpPr>
          <p:cNvPr id="13" name="Freeform 13"/>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TextBox 14"/>
          <p:cNvSpPr txBox="1"/>
          <p:nvPr/>
        </p:nvSpPr>
        <p:spPr>
          <a:xfrm>
            <a:off x="1028700" y="3391587"/>
            <a:ext cx="10984209" cy="4606517"/>
          </a:xfrm>
          <a:prstGeom prst="rect">
            <a:avLst/>
          </a:prstGeom>
        </p:spPr>
        <p:txBody>
          <a:bodyPr lIns="0" tIns="0" rIns="0" bIns="0" rtlCol="0" anchor="t">
            <a:spAutoFit/>
          </a:bodyPr>
          <a:lstStyle/>
          <a:p>
            <a:pPr marL="399414" lvl="1" algn="l">
              <a:lnSpc>
                <a:spcPts val="5179"/>
              </a:lnSpc>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The infant mortality rate (IMR) is often regarded as a barometer for the overall welfare of a community or country.</a:t>
            </a:r>
          </a:p>
          <a:p>
            <a:pPr marL="399414" lvl="1" algn="l">
              <a:lnSpc>
                <a:spcPts val="5179"/>
              </a:lnSpc>
            </a:pP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399414" lvl="1" algn="l">
              <a:lnSpc>
                <a:spcPts val="5179"/>
              </a:lnSpc>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 It refers to the number of deaths per 1000 live births within the year</a:t>
            </a:r>
          </a:p>
          <a:p>
            <a:pPr marL="798829" lvl="1" indent="-399415" algn="l">
              <a:lnSpc>
                <a:spcPts val="5179"/>
              </a:lnSpc>
              <a:buFont typeface="Arial"/>
              <a:buChar char="•"/>
            </a:pPr>
            <a:endParaRPr lang="en-US" sz="3500"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9310D93B-B4AA-B83B-2263-5667909025B2}"/>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a:extLst>
              <a:ext uri="{FF2B5EF4-FFF2-40B4-BE49-F238E27FC236}">
                <a16:creationId xmlns:a16="http://schemas.microsoft.com/office/drawing/2014/main" id="{B548C889-C1F4-8CD1-946E-D75C3ED04F05}"/>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3074" name="Picture 2">
            <a:extLst>
              <a:ext uri="{FF2B5EF4-FFF2-40B4-BE49-F238E27FC236}">
                <a16:creationId xmlns:a16="http://schemas.microsoft.com/office/drawing/2014/main" id="{E373484A-ED4B-2C28-060D-945C5D30F2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875" y="1381125"/>
            <a:ext cx="14954250" cy="75247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65767D9-4B88-6A8C-8A9D-F3871CF21576}"/>
              </a:ext>
            </a:extLst>
          </p:cNvPr>
          <p:cNvSpPr txBox="1"/>
          <p:nvPr/>
        </p:nvSpPr>
        <p:spPr>
          <a:xfrm>
            <a:off x="0" y="711517"/>
            <a:ext cx="18288000" cy="707886"/>
          </a:xfrm>
          <a:prstGeom prst="rect">
            <a:avLst/>
          </a:prstGeom>
          <a:noFill/>
        </p:spPr>
        <p:txBody>
          <a:bodyPr wrap="square" rtlCol="0">
            <a:spAutoFit/>
          </a:bodyPr>
          <a:lstStyle/>
          <a:p>
            <a:pPr algn="ctr"/>
            <a:r>
              <a:rPr lang="en-US" sz="4000" dirty="0">
                <a:latin typeface="Alatsi" panose="020B0604020202020204" charset="0"/>
              </a:rPr>
              <a:t>Decision Tree Diagram</a:t>
            </a:r>
            <a:endParaRPr lang="en-IN" sz="4000" dirty="0">
              <a:latin typeface="Alatsi" panose="020B0604020202020204" charset="0"/>
            </a:endParaRPr>
          </a:p>
        </p:txBody>
      </p:sp>
      <p:grpSp>
        <p:nvGrpSpPr>
          <p:cNvPr id="5" name="Group 4">
            <a:extLst>
              <a:ext uri="{FF2B5EF4-FFF2-40B4-BE49-F238E27FC236}">
                <a16:creationId xmlns:a16="http://schemas.microsoft.com/office/drawing/2014/main" id="{10A43379-9BED-E92C-760D-A39BB3E9F8DF}"/>
              </a:ext>
            </a:extLst>
          </p:cNvPr>
          <p:cNvGrpSpPr/>
          <p:nvPr/>
        </p:nvGrpSpPr>
        <p:grpSpPr>
          <a:xfrm>
            <a:off x="15859155" y="0"/>
            <a:ext cx="1562612" cy="1673225"/>
            <a:chOff x="0" y="0"/>
            <a:chExt cx="2083482" cy="2230967"/>
          </a:xfrm>
        </p:grpSpPr>
        <p:grpSp>
          <p:nvGrpSpPr>
            <p:cNvPr id="6" name="Group 5">
              <a:extLst>
                <a:ext uri="{FF2B5EF4-FFF2-40B4-BE49-F238E27FC236}">
                  <a16:creationId xmlns:a16="http://schemas.microsoft.com/office/drawing/2014/main" id="{EBC48FF8-931A-EBC2-A426-2EA01F2B4C85}"/>
                </a:ext>
              </a:extLst>
            </p:cNvPr>
            <p:cNvGrpSpPr/>
            <p:nvPr/>
          </p:nvGrpSpPr>
          <p:grpSpPr>
            <a:xfrm>
              <a:off x="75599" y="0"/>
              <a:ext cx="1932284" cy="2230967"/>
              <a:chOff x="0" y="0"/>
              <a:chExt cx="703982" cy="812800"/>
            </a:xfrm>
          </p:grpSpPr>
          <p:sp>
            <p:nvSpPr>
              <p:cNvPr id="8" name="Freeform 6">
                <a:extLst>
                  <a:ext uri="{FF2B5EF4-FFF2-40B4-BE49-F238E27FC236}">
                    <a16:creationId xmlns:a16="http://schemas.microsoft.com/office/drawing/2014/main" id="{E46A80F0-83F6-CDDC-D4B2-E17D4546C6AB}"/>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9" name="TextBox 7">
                <a:extLst>
                  <a:ext uri="{FF2B5EF4-FFF2-40B4-BE49-F238E27FC236}">
                    <a16:creationId xmlns:a16="http://schemas.microsoft.com/office/drawing/2014/main" id="{D716A5E8-5201-96CD-216C-BC0A89BF3E82}"/>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8">
              <a:extLst>
                <a:ext uri="{FF2B5EF4-FFF2-40B4-BE49-F238E27FC236}">
                  <a16:creationId xmlns:a16="http://schemas.microsoft.com/office/drawing/2014/main" id="{6228957B-8058-4F36-F493-EC917A6774B6}"/>
                </a:ext>
              </a:extLst>
            </p:cNvPr>
            <p:cNvSpPr txBox="1"/>
            <p:nvPr/>
          </p:nvSpPr>
          <p:spPr>
            <a:xfrm>
              <a:off x="0" y="437581"/>
              <a:ext cx="2083482" cy="1246411"/>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50</a:t>
              </a:r>
            </a:p>
          </p:txBody>
        </p:sp>
      </p:grpSp>
    </p:spTree>
    <p:extLst>
      <p:ext uri="{BB962C8B-B14F-4D97-AF65-F5344CB8AC3E}">
        <p14:creationId xmlns:p14="http://schemas.microsoft.com/office/powerpoint/2010/main" val="37505126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51</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C378F77E-F56F-EF9F-5B51-B1261FD3FDD1}"/>
              </a:ext>
            </a:extLst>
          </p:cNvPr>
          <p:cNvSpPr txBox="1"/>
          <p:nvPr/>
        </p:nvSpPr>
        <p:spPr>
          <a:xfrm>
            <a:off x="7382139" y="433943"/>
            <a:ext cx="3523722" cy="707886"/>
          </a:xfrm>
          <a:prstGeom prst="rect">
            <a:avLst/>
          </a:prstGeom>
          <a:noFill/>
        </p:spPr>
        <p:txBody>
          <a:bodyPr wrap="none" rtlCol="0">
            <a:spAutoFit/>
          </a:bodyPr>
          <a:lstStyle/>
          <a:p>
            <a:r>
              <a:rPr lang="en-US" sz="4000" dirty="0">
                <a:latin typeface="Alatsi" panose="020B0604020202020204" charset="0"/>
              </a:rPr>
              <a:t>Random Forest</a:t>
            </a:r>
            <a:endParaRPr lang="en-IN" sz="4000" dirty="0">
              <a:latin typeface="Alatsi" panose="020B0604020202020204" charset="0"/>
            </a:endParaRPr>
          </a:p>
        </p:txBody>
      </p:sp>
      <p:pic>
        <p:nvPicPr>
          <p:cNvPr id="13" name="Picture 12">
            <a:extLst>
              <a:ext uri="{FF2B5EF4-FFF2-40B4-BE49-F238E27FC236}">
                <a16:creationId xmlns:a16="http://schemas.microsoft.com/office/drawing/2014/main" id="{959C505B-B08B-3AA3-1165-FAD2D9C50C34}"/>
              </a:ext>
            </a:extLst>
          </p:cNvPr>
          <p:cNvPicPr>
            <a:picLocks noChangeAspect="1"/>
          </p:cNvPicPr>
          <p:nvPr/>
        </p:nvPicPr>
        <p:blipFill>
          <a:blip r:embed="rId4"/>
          <a:stretch>
            <a:fillRect/>
          </a:stretch>
        </p:blipFill>
        <p:spPr>
          <a:xfrm>
            <a:off x="2438399" y="2019299"/>
            <a:ext cx="12747447" cy="5943595"/>
          </a:xfrm>
          <a:prstGeom prst="rect">
            <a:avLst/>
          </a:prstGeom>
        </p:spPr>
      </p:pic>
    </p:spTree>
    <p:extLst>
      <p:ext uri="{BB962C8B-B14F-4D97-AF65-F5344CB8AC3E}">
        <p14:creationId xmlns:p14="http://schemas.microsoft.com/office/powerpoint/2010/main" val="637690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52</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C378F77E-F56F-EF9F-5B51-B1261FD3FDD1}"/>
              </a:ext>
            </a:extLst>
          </p:cNvPr>
          <p:cNvSpPr txBox="1"/>
          <p:nvPr/>
        </p:nvSpPr>
        <p:spPr>
          <a:xfrm>
            <a:off x="8558743" y="439807"/>
            <a:ext cx="1170513" cy="707886"/>
          </a:xfrm>
          <a:prstGeom prst="rect">
            <a:avLst/>
          </a:prstGeom>
          <a:noFill/>
        </p:spPr>
        <p:txBody>
          <a:bodyPr wrap="none" rtlCol="0">
            <a:spAutoFit/>
          </a:bodyPr>
          <a:lstStyle/>
          <a:p>
            <a:r>
              <a:rPr lang="en-US" sz="4000" dirty="0">
                <a:latin typeface="Alatsi" panose="020B0604020202020204" charset="0"/>
              </a:rPr>
              <a:t>KNN</a:t>
            </a:r>
            <a:endParaRPr lang="en-IN" sz="4000" dirty="0">
              <a:latin typeface="Alatsi" panose="020B0604020202020204" charset="0"/>
            </a:endParaRPr>
          </a:p>
        </p:txBody>
      </p:sp>
      <p:pic>
        <p:nvPicPr>
          <p:cNvPr id="13" name="Picture 12">
            <a:extLst>
              <a:ext uri="{FF2B5EF4-FFF2-40B4-BE49-F238E27FC236}">
                <a16:creationId xmlns:a16="http://schemas.microsoft.com/office/drawing/2014/main" id="{EF8E680F-6FDD-C8A7-34A0-E2264B0C5922}"/>
              </a:ext>
            </a:extLst>
          </p:cNvPr>
          <p:cNvPicPr>
            <a:picLocks noChangeAspect="1"/>
          </p:cNvPicPr>
          <p:nvPr/>
        </p:nvPicPr>
        <p:blipFill>
          <a:blip r:embed="rId4"/>
          <a:stretch>
            <a:fillRect/>
          </a:stretch>
        </p:blipFill>
        <p:spPr>
          <a:xfrm>
            <a:off x="2667001" y="1381261"/>
            <a:ext cx="12989148" cy="6872091"/>
          </a:xfrm>
          <a:prstGeom prst="rect">
            <a:avLst/>
          </a:prstGeom>
        </p:spPr>
      </p:pic>
    </p:spTree>
    <p:extLst>
      <p:ext uri="{BB962C8B-B14F-4D97-AF65-F5344CB8AC3E}">
        <p14:creationId xmlns:p14="http://schemas.microsoft.com/office/powerpoint/2010/main" val="40718779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53</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7" name="TextBox 6">
            <a:extLst>
              <a:ext uri="{FF2B5EF4-FFF2-40B4-BE49-F238E27FC236}">
                <a16:creationId xmlns:a16="http://schemas.microsoft.com/office/drawing/2014/main" id="{B54FB46A-A235-89EA-07BA-2D7C8DCD189C}"/>
              </a:ext>
            </a:extLst>
          </p:cNvPr>
          <p:cNvSpPr txBox="1"/>
          <p:nvPr/>
        </p:nvSpPr>
        <p:spPr>
          <a:xfrm>
            <a:off x="-76200" y="439807"/>
            <a:ext cx="18364200" cy="707886"/>
          </a:xfrm>
          <a:prstGeom prst="rect">
            <a:avLst/>
          </a:prstGeom>
          <a:noFill/>
        </p:spPr>
        <p:txBody>
          <a:bodyPr wrap="square" rtlCol="0" anchor="ctr">
            <a:spAutoFit/>
          </a:bodyPr>
          <a:lstStyle/>
          <a:p>
            <a:pPr algn="ctr"/>
            <a:r>
              <a:rPr lang="en-US" sz="4000" dirty="0">
                <a:latin typeface="Alatsi" panose="020B0604020202020204" charset="0"/>
              </a:rPr>
              <a:t>Support Vector Machine</a:t>
            </a:r>
            <a:endParaRPr lang="en-IN" sz="4000" dirty="0">
              <a:latin typeface="Alatsi" panose="020B0604020202020204" charset="0"/>
            </a:endParaRPr>
          </a:p>
        </p:txBody>
      </p:sp>
      <p:pic>
        <p:nvPicPr>
          <p:cNvPr id="13" name="Picture 12">
            <a:extLst>
              <a:ext uri="{FF2B5EF4-FFF2-40B4-BE49-F238E27FC236}">
                <a16:creationId xmlns:a16="http://schemas.microsoft.com/office/drawing/2014/main" id="{D3396F20-826D-0BC7-C9C7-3ACF0670B7F1}"/>
              </a:ext>
            </a:extLst>
          </p:cNvPr>
          <p:cNvPicPr>
            <a:picLocks noChangeAspect="1"/>
          </p:cNvPicPr>
          <p:nvPr/>
        </p:nvPicPr>
        <p:blipFill>
          <a:blip r:embed="rId4"/>
          <a:stretch>
            <a:fillRect/>
          </a:stretch>
        </p:blipFill>
        <p:spPr>
          <a:xfrm>
            <a:off x="2057400" y="2256278"/>
            <a:ext cx="14642275" cy="5978023"/>
          </a:xfrm>
          <a:prstGeom prst="rect">
            <a:avLst/>
          </a:prstGeom>
        </p:spPr>
      </p:pic>
    </p:spTree>
    <p:extLst>
      <p:ext uri="{BB962C8B-B14F-4D97-AF65-F5344CB8AC3E}">
        <p14:creationId xmlns:p14="http://schemas.microsoft.com/office/powerpoint/2010/main" val="23609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54</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9">
            <a:extLst>
              <a:ext uri="{FF2B5EF4-FFF2-40B4-BE49-F238E27FC236}">
                <a16:creationId xmlns:a16="http://schemas.microsoft.com/office/drawing/2014/main" id="{36A8056B-4D50-0060-E823-85BA6AF82A87}"/>
              </a:ext>
            </a:extLst>
          </p:cNvPr>
          <p:cNvSpPr txBox="1"/>
          <p:nvPr/>
        </p:nvSpPr>
        <p:spPr>
          <a:xfrm>
            <a:off x="-76200" y="439807"/>
            <a:ext cx="18364200" cy="707886"/>
          </a:xfrm>
          <a:prstGeom prst="rect">
            <a:avLst/>
          </a:prstGeom>
          <a:noFill/>
        </p:spPr>
        <p:txBody>
          <a:bodyPr wrap="square" rtlCol="0" anchor="ctr">
            <a:spAutoFit/>
          </a:bodyPr>
          <a:lstStyle/>
          <a:p>
            <a:pPr algn="ctr"/>
            <a:r>
              <a:rPr lang="en-US" sz="4000" dirty="0" err="1">
                <a:latin typeface="Alatsi" panose="020B0604020202020204" charset="0"/>
              </a:rPr>
              <a:t>XGBossting</a:t>
            </a:r>
            <a:endParaRPr lang="en-IN" sz="4000" dirty="0">
              <a:latin typeface="Alatsi" panose="020B0604020202020204" charset="0"/>
            </a:endParaRPr>
          </a:p>
        </p:txBody>
      </p:sp>
      <p:pic>
        <p:nvPicPr>
          <p:cNvPr id="14" name="Picture 13">
            <a:extLst>
              <a:ext uri="{FF2B5EF4-FFF2-40B4-BE49-F238E27FC236}">
                <a16:creationId xmlns:a16="http://schemas.microsoft.com/office/drawing/2014/main" id="{ECC8A4AD-D07A-C544-6356-6623647CF0C2}"/>
              </a:ext>
            </a:extLst>
          </p:cNvPr>
          <p:cNvPicPr>
            <a:picLocks noChangeAspect="1"/>
          </p:cNvPicPr>
          <p:nvPr/>
        </p:nvPicPr>
        <p:blipFill>
          <a:blip r:embed="rId4"/>
          <a:stretch>
            <a:fillRect/>
          </a:stretch>
        </p:blipFill>
        <p:spPr>
          <a:xfrm>
            <a:off x="3276600" y="1581708"/>
            <a:ext cx="10972800" cy="7568266"/>
          </a:xfrm>
          <a:prstGeom prst="rect">
            <a:avLst/>
          </a:prstGeom>
        </p:spPr>
      </p:pic>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extLst>
      <p:ext uri="{BB962C8B-B14F-4D97-AF65-F5344CB8AC3E}">
        <p14:creationId xmlns:p14="http://schemas.microsoft.com/office/powerpoint/2010/main" val="3967821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55</a:t>
              </a:r>
            </a:p>
          </p:txBody>
        </p:sp>
      </p:grpSp>
      <p:sp>
        <p:nvSpPr>
          <p:cNvPr id="8" name="Freeform 27">
            <a:extLst>
              <a:ext uri="{FF2B5EF4-FFF2-40B4-BE49-F238E27FC236}">
                <a16:creationId xmlns:a16="http://schemas.microsoft.com/office/drawing/2014/main" id="{D4BA34A4-A2E7-1074-C945-C4465225E4A8}"/>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28">
            <a:extLst>
              <a:ext uri="{FF2B5EF4-FFF2-40B4-BE49-F238E27FC236}">
                <a16:creationId xmlns:a16="http://schemas.microsoft.com/office/drawing/2014/main" id="{038A01CB-F182-75BB-722D-E152D2BD1BB2}"/>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AutoShape 2">
            <a:extLst>
              <a:ext uri="{FF2B5EF4-FFF2-40B4-BE49-F238E27FC236}">
                <a16:creationId xmlns:a16="http://schemas.microsoft.com/office/drawing/2014/main" id="{1535E191-E746-231E-AFEE-A1487100FF9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2" name="AutoShape 3">
            <a:extLst>
              <a:ext uri="{FF2B5EF4-FFF2-40B4-BE49-F238E27FC236}">
                <a16:creationId xmlns:a16="http://schemas.microsoft.com/office/drawing/2014/main" id="{CA8B27F2-632F-52BE-2F88-07127CDE8734}"/>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0" name="TextBox 9">
            <a:extLst>
              <a:ext uri="{FF2B5EF4-FFF2-40B4-BE49-F238E27FC236}">
                <a16:creationId xmlns:a16="http://schemas.microsoft.com/office/drawing/2014/main" id="{39987BAE-24C6-AD49-9C46-F203C8E7C84E}"/>
              </a:ext>
            </a:extLst>
          </p:cNvPr>
          <p:cNvSpPr txBox="1"/>
          <p:nvPr/>
        </p:nvSpPr>
        <p:spPr>
          <a:xfrm>
            <a:off x="-76200" y="439807"/>
            <a:ext cx="18364200" cy="707886"/>
          </a:xfrm>
          <a:prstGeom prst="rect">
            <a:avLst/>
          </a:prstGeom>
          <a:noFill/>
        </p:spPr>
        <p:txBody>
          <a:bodyPr wrap="square" rtlCol="0" anchor="ctr">
            <a:spAutoFit/>
          </a:bodyPr>
          <a:lstStyle/>
          <a:p>
            <a:pPr algn="ctr"/>
            <a:r>
              <a:rPr lang="en-US" sz="4000" dirty="0">
                <a:latin typeface="Alatsi" panose="020B0604020202020204" charset="0"/>
              </a:rPr>
              <a:t>Bagging</a:t>
            </a:r>
            <a:endParaRPr lang="en-IN" sz="4000" dirty="0">
              <a:latin typeface="Alatsi" panose="020B0604020202020204" charset="0"/>
            </a:endParaRPr>
          </a:p>
        </p:txBody>
      </p:sp>
      <p:pic>
        <p:nvPicPr>
          <p:cNvPr id="14" name="Picture 13">
            <a:extLst>
              <a:ext uri="{FF2B5EF4-FFF2-40B4-BE49-F238E27FC236}">
                <a16:creationId xmlns:a16="http://schemas.microsoft.com/office/drawing/2014/main" id="{D1335DA6-CE18-BCD6-B032-F9631675C51A}"/>
              </a:ext>
            </a:extLst>
          </p:cNvPr>
          <p:cNvPicPr>
            <a:picLocks noChangeAspect="1"/>
          </p:cNvPicPr>
          <p:nvPr/>
        </p:nvPicPr>
        <p:blipFill rotWithShape="1">
          <a:blip r:embed="rId4"/>
          <a:srcRect t="2043"/>
          <a:stretch/>
        </p:blipFill>
        <p:spPr>
          <a:xfrm>
            <a:off x="2923432" y="1485899"/>
            <a:ext cx="10487767" cy="7397907"/>
          </a:xfrm>
          <a:prstGeom prst="rect">
            <a:avLst/>
          </a:prstGeom>
        </p:spPr>
      </p:pic>
    </p:spTree>
    <p:extLst>
      <p:ext uri="{BB962C8B-B14F-4D97-AF65-F5344CB8AC3E}">
        <p14:creationId xmlns:p14="http://schemas.microsoft.com/office/powerpoint/2010/main" val="2260669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9310D93B-B4AA-B83B-2263-5667909025B2}"/>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a:extLst>
              <a:ext uri="{FF2B5EF4-FFF2-40B4-BE49-F238E27FC236}">
                <a16:creationId xmlns:a16="http://schemas.microsoft.com/office/drawing/2014/main" id="{B548C889-C1F4-8CD1-946E-D75C3ED04F05}"/>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pic>
        <p:nvPicPr>
          <p:cNvPr id="5" name="Picture 4">
            <a:extLst>
              <a:ext uri="{FF2B5EF4-FFF2-40B4-BE49-F238E27FC236}">
                <a16:creationId xmlns:a16="http://schemas.microsoft.com/office/drawing/2014/main" id="{FD01EF31-27D5-7062-7739-7E0E6F0B6ABF}"/>
              </a:ext>
            </a:extLst>
          </p:cNvPr>
          <p:cNvPicPr>
            <a:picLocks noChangeAspect="1"/>
          </p:cNvPicPr>
          <p:nvPr/>
        </p:nvPicPr>
        <p:blipFill>
          <a:blip r:embed="rId2"/>
          <a:stretch>
            <a:fillRect/>
          </a:stretch>
        </p:blipFill>
        <p:spPr>
          <a:xfrm>
            <a:off x="5943599" y="1409700"/>
            <a:ext cx="4436299" cy="1904999"/>
          </a:xfrm>
          <a:prstGeom prst="rect">
            <a:avLst/>
          </a:prstGeom>
        </p:spPr>
      </p:pic>
      <p:sp>
        <p:nvSpPr>
          <p:cNvPr id="7" name="TextBox 6">
            <a:extLst>
              <a:ext uri="{FF2B5EF4-FFF2-40B4-BE49-F238E27FC236}">
                <a16:creationId xmlns:a16="http://schemas.microsoft.com/office/drawing/2014/main" id="{A8165830-4EE9-77B3-8454-0C5007B8E85E}"/>
              </a:ext>
            </a:extLst>
          </p:cNvPr>
          <p:cNvSpPr txBox="1"/>
          <p:nvPr/>
        </p:nvSpPr>
        <p:spPr>
          <a:xfrm>
            <a:off x="2590800" y="4533900"/>
            <a:ext cx="12084628" cy="2308324"/>
          </a:xfrm>
          <a:prstGeom prst="rect">
            <a:avLst/>
          </a:prstGeom>
          <a:noFill/>
        </p:spPr>
        <p:txBody>
          <a:bodyPr wrap="square">
            <a:spAutoFit/>
          </a:bodyPr>
          <a:lstStyle/>
          <a:p>
            <a:r>
              <a:rPr lang="en-US" sz="3600" b="1" i="0" dirty="0">
                <a:solidFill>
                  <a:srgbClr val="242424"/>
                </a:solidFill>
                <a:effectLst/>
                <a:latin typeface="source-serif-pro"/>
              </a:rPr>
              <a:t>R²</a:t>
            </a:r>
            <a:r>
              <a:rPr lang="en-US" sz="3600" b="0" i="0" dirty="0">
                <a:solidFill>
                  <a:srgbClr val="242424"/>
                </a:solidFill>
                <a:effectLst/>
                <a:latin typeface="source-serif-pro"/>
              </a:rPr>
              <a:t> value is determined to find out how well an independent variable is described by the other independent variables. A high value of </a:t>
            </a:r>
            <a:r>
              <a:rPr lang="en-US" sz="3600" b="1" i="0" dirty="0">
                <a:solidFill>
                  <a:srgbClr val="242424"/>
                </a:solidFill>
                <a:effectLst/>
                <a:latin typeface="source-serif-pro"/>
              </a:rPr>
              <a:t>R²</a:t>
            </a:r>
            <a:r>
              <a:rPr lang="en-US" sz="3600" b="0" i="0" dirty="0">
                <a:solidFill>
                  <a:srgbClr val="242424"/>
                </a:solidFill>
                <a:effectLst/>
                <a:latin typeface="source-serif-pro"/>
              </a:rPr>
              <a:t> means that the variable is highly correlated with the other variables. </a:t>
            </a:r>
            <a:endParaRPr lang="en-IN" sz="3600" dirty="0"/>
          </a:p>
        </p:txBody>
      </p:sp>
      <p:sp>
        <p:nvSpPr>
          <p:cNvPr id="9" name="TextBox 8">
            <a:extLst>
              <a:ext uri="{FF2B5EF4-FFF2-40B4-BE49-F238E27FC236}">
                <a16:creationId xmlns:a16="http://schemas.microsoft.com/office/drawing/2014/main" id="{CFF134EF-847E-4544-C7BA-CF8DCD9FAB91}"/>
              </a:ext>
            </a:extLst>
          </p:cNvPr>
          <p:cNvSpPr txBox="1"/>
          <p:nvPr/>
        </p:nvSpPr>
        <p:spPr>
          <a:xfrm>
            <a:off x="15859155" y="328186"/>
            <a:ext cx="1562612" cy="931128"/>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51</a:t>
            </a:r>
          </a:p>
        </p:txBody>
      </p:sp>
      <p:grpSp>
        <p:nvGrpSpPr>
          <p:cNvPr id="10" name="Group 4">
            <a:extLst>
              <a:ext uri="{FF2B5EF4-FFF2-40B4-BE49-F238E27FC236}">
                <a16:creationId xmlns:a16="http://schemas.microsoft.com/office/drawing/2014/main" id="{0DCA755F-16D4-5B99-A70A-E7CA121C4BE9}"/>
              </a:ext>
            </a:extLst>
          </p:cNvPr>
          <p:cNvGrpSpPr/>
          <p:nvPr/>
        </p:nvGrpSpPr>
        <p:grpSpPr>
          <a:xfrm>
            <a:off x="15859155" y="0"/>
            <a:ext cx="1562612" cy="1673225"/>
            <a:chOff x="0" y="0"/>
            <a:chExt cx="2083482" cy="2230967"/>
          </a:xfrm>
        </p:grpSpPr>
        <p:grpSp>
          <p:nvGrpSpPr>
            <p:cNvPr id="11" name="Group 5">
              <a:extLst>
                <a:ext uri="{FF2B5EF4-FFF2-40B4-BE49-F238E27FC236}">
                  <a16:creationId xmlns:a16="http://schemas.microsoft.com/office/drawing/2014/main" id="{1FB7A906-62B8-8888-B511-8CA0DB980C65}"/>
                </a:ext>
              </a:extLst>
            </p:cNvPr>
            <p:cNvGrpSpPr/>
            <p:nvPr/>
          </p:nvGrpSpPr>
          <p:grpSpPr>
            <a:xfrm>
              <a:off x="75599" y="0"/>
              <a:ext cx="1932284" cy="2230967"/>
              <a:chOff x="0" y="0"/>
              <a:chExt cx="703982" cy="812800"/>
            </a:xfrm>
          </p:grpSpPr>
          <p:sp>
            <p:nvSpPr>
              <p:cNvPr id="13" name="Freeform 6">
                <a:extLst>
                  <a:ext uri="{FF2B5EF4-FFF2-40B4-BE49-F238E27FC236}">
                    <a16:creationId xmlns:a16="http://schemas.microsoft.com/office/drawing/2014/main" id="{2E4E0F25-5C11-309F-23FA-C281030FDA33}"/>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4" name="TextBox 7">
                <a:extLst>
                  <a:ext uri="{FF2B5EF4-FFF2-40B4-BE49-F238E27FC236}">
                    <a16:creationId xmlns:a16="http://schemas.microsoft.com/office/drawing/2014/main" id="{F333962B-025A-6420-8153-4CC423AA8630}"/>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2" name="TextBox 8">
              <a:extLst>
                <a:ext uri="{FF2B5EF4-FFF2-40B4-BE49-F238E27FC236}">
                  <a16:creationId xmlns:a16="http://schemas.microsoft.com/office/drawing/2014/main" id="{3D1764E7-3C5B-419B-B814-BEF52402B695}"/>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56</a:t>
              </a: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9310D93B-B4AA-B83B-2263-5667909025B2}"/>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a:extLst>
              <a:ext uri="{FF2B5EF4-FFF2-40B4-BE49-F238E27FC236}">
                <a16:creationId xmlns:a16="http://schemas.microsoft.com/office/drawing/2014/main" id="{B548C889-C1F4-8CD1-946E-D75C3ED04F05}"/>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4" name="Group 4">
            <a:extLst>
              <a:ext uri="{FF2B5EF4-FFF2-40B4-BE49-F238E27FC236}">
                <a16:creationId xmlns:a16="http://schemas.microsoft.com/office/drawing/2014/main" id="{7FA8A98C-F2C0-C242-EB31-F6BB5219B61B}"/>
              </a:ext>
            </a:extLst>
          </p:cNvPr>
          <p:cNvGrpSpPr/>
          <p:nvPr/>
        </p:nvGrpSpPr>
        <p:grpSpPr>
          <a:xfrm>
            <a:off x="15859155" y="0"/>
            <a:ext cx="1562612" cy="1673225"/>
            <a:chOff x="0" y="0"/>
            <a:chExt cx="2083482" cy="2230967"/>
          </a:xfrm>
        </p:grpSpPr>
        <p:grpSp>
          <p:nvGrpSpPr>
            <p:cNvPr id="5" name="Group 5">
              <a:extLst>
                <a:ext uri="{FF2B5EF4-FFF2-40B4-BE49-F238E27FC236}">
                  <a16:creationId xmlns:a16="http://schemas.microsoft.com/office/drawing/2014/main" id="{090A5191-9951-3664-FE4E-4A3E0B2D3F7B}"/>
                </a:ext>
              </a:extLst>
            </p:cNvPr>
            <p:cNvGrpSpPr/>
            <p:nvPr/>
          </p:nvGrpSpPr>
          <p:grpSpPr>
            <a:xfrm>
              <a:off x="75599" y="0"/>
              <a:ext cx="1932284" cy="2230967"/>
              <a:chOff x="0" y="0"/>
              <a:chExt cx="703982" cy="812800"/>
            </a:xfrm>
          </p:grpSpPr>
          <p:sp>
            <p:nvSpPr>
              <p:cNvPr id="11" name="Freeform 6">
                <a:extLst>
                  <a:ext uri="{FF2B5EF4-FFF2-40B4-BE49-F238E27FC236}">
                    <a16:creationId xmlns:a16="http://schemas.microsoft.com/office/drawing/2014/main" id="{0F69BC56-F659-6621-2C6D-42745F6DDB42}"/>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12" name="TextBox 7">
                <a:extLst>
                  <a:ext uri="{FF2B5EF4-FFF2-40B4-BE49-F238E27FC236}">
                    <a16:creationId xmlns:a16="http://schemas.microsoft.com/office/drawing/2014/main" id="{61C631D9-5A8F-4067-A79B-89400769DA7B}"/>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8">
              <a:extLst>
                <a:ext uri="{FF2B5EF4-FFF2-40B4-BE49-F238E27FC236}">
                  <a16:creationId xmlns:a16="http://schemas.microsoft.com/office/drawing/2014/main" id="{0D96118E-DA55-A37D-00C8-0F7C6BA683E3}"/>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57</a:t>
              </a:r>
            </a:p>
          </p:txBody>
        </p:sp>
      </p:grpSp>
      <p:sp>
        <p:nvSpPr>
          <p:cNvPr id="13" name="TextBox 11">
            <a:extLst>
              <a:ext uri="{FF2B5EF4-FFF2-40B4-BE49-F238E27FC236}">
                <a16:creationId xmlns:a16="http://schemas.microsoft.com/office/drawing/2014/main" id="{5576E71E-32FA-2534-83B7-D68343B3A4A1}"/>
              </a:ext>
            </a:extLst>
          </p:cNvPr>
          <p:cNvSpPr txBox="1"/>
          <p:nvPr/>
        </p:nvSpPr>
        <p:spPr>
          <a:xfrm>
            <a:off x="1101094" y="3579536"/>
            <a:ext cx="15815306"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a:ea typeface="Alatsi"/>
                <a:cs typeface="Alatsi"/>
                <a:sym typeface="Alatsi"/>
              </a:rPr>
              <a:t>Thank you</a:t>
            </a:r>
          </a:p>
        </p:txBody>
      </p:sp>
      <p:sp>
        <p:nvSpPr>
          <p:cNvPr id="14" name="Freeform 27">
            <a:extLst>
              <a:ext uri="{FF2B5EF4-FFF2-40B4-BE49-F238E27FC236}">
                <a16:creationId xmlns:a16="http://schemas.microsoft.com/office/drawing/2014/main" id="{86D851CE-593D-F83C-203E-46DD87F13129}"/>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28">
            <a:extLst>
              <a:ext uri="{FF2B5EF4-FFF2-40B4-BE49-F238E27FC236}">
                <a16:creationId xmlns:a16="http://schemas.microsoft.com/office/drawing/2014/main" id="{6B2634E7-26E5-0E64-92F7-9AAC9D494DB5}"/>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6" name="AutoShape 2">
            <a:extLst>
              <a:ext uri="{FF2B5EF4-FFF2-40B4-BE49-F238E27FC236}">
                <a16:creationId xmlns:a16="http://schemas.microsoft.com/office/drawing/2014/main" id="{76B149EB-D41C-E0B0-3CB5-9192D90F89C7}"/>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7" name="AutoShape 3">
            <a:extLst>
              <a:ext uri="{FF2B5EF4-FFF2-40B4-BE49-F238E27FC236}">
                <a16:creationId xmlns:a16="http://schemas.microsoft.com/office/drawing/2014/main" id="{06157BB1-4BA3-3301-2A0B-9AB6ADE75C5C}"/>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
        <p:nvSpPr>
          <p:cNvPr id="18" name="TextBox 16">
            <a:extLst>
              <a:ext uri="{FF2B5EF4-FFF2-40B4-BE49-F238E27FC236}">
                <a16:creationId xmlns:a16="http://schemas.microsoft.com/office/drawing/2014/main" id="{1E695EFF-2180-0B77-1D8F-F3236808F86C}"/>
              </a:ext>
            </a:extLst>
          </p:cNvPr>
          <p:cNvSpPr txBox="1"/>
          <p:nvPr/>
        </p:nvSpPr>
        <p:spPr>
          <a:xfrm>
            <a:off x="-76200" y="7134255"/>
            <a:ext cx="17870476" cy="696729"/>
          </a:xfrm>
          <a:prstGeom prst="rect">
            <a:avLst/>
          </a:prstGeom>
        </p:spPr>
        <p:txBody>
          <a:bodyPr lIns="0" tIns="0" rIns="0" bIns="0" rtlCol="0" anchor="t">
            <a:spAutoFit/>
          </a:bodyPr>
          <a:lstStyle/>
          <a:p>
            <a:pPr algn="ctr">
              <a:lnSpc>
                <a:spcPts val="5776"/>
              </a:lnSpc>
            </a:pPr>
            <a:r>
              <a:rPr lang="en-US" sz="4126" dirty="0" err="1">
                <a:solidFill>
                  <a:srgbClr val="000000"/>
                </a:solidFill>
                <a:latin typeface="Alatsi"/>
                <a:ea typeface="Alatsi"/>
                <a:cs typeface="Alatsi"/>
                <a:sym typeface="Alatsi"/>
              </a:rPr>
              <a:t>Ruchitha</a:t>
            </a:r>
            <a:r>
              <a:rPr lang="en-US" sz="4126" dirty="0">
                <a:solidFill>
                  <a:srgbClr val="000000"/>
                </a:solidFill>
                <a:latin typeface="Alatsi"/>
                <a:ea typeface="Alatsi"/>
                <a:cs typeface="Alatsi"/>
                <a:sym typeface="Alatsi"/>
              </a:rPr>
              <a:t> | </a:t>
            </a:r>
            <a:r>
              <a:rPr lang="en-US" sz="4126" dirty="0" err="1">
                <a:solidFill>
                  <a:srgbClr val="000000"/>
                </a:solidFill>
                <a:latin typeface="Alatsi"/>
                <a:ea typeface="Alatsi"/>
                <a:cs typeface="Alatsi"/>
                <a:sym typeface="Alatsi"/>
              </a:rPr>
              <a:t>Shravanthika</a:t>
            </a:r>
            <a:r>
              <a:rPr lang="en-US" sz="4126" dirty="0">
                <a:solidFill>
                  <a:srgbClr val="000000"/>
                </a:solidFill>
                <a:latin typeface="Alatsi"/>
                <a:ea typeface="Alatsi"/>
                <a:cs typeface="Alatsi"/>
                <a:sym typeface="Alatsi"/>
              </a:rPr>
              <a:t> | Ramya | Madirai | Deepika</a:t>
            </a:r>
          </a:p>
        </p:txBody>
      </p:sp>
    </p:spTree>
    <p:extLst>
      <p:ext uri="{BB962C8B-B14F-4D97-AF65-F5344CB8AC3E}">
        <p14:creationId xmlns:p14="http://schemas.microsoft.com/office/powerpoint/2010/main" val="28934644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9310D93B-B4AA-B83B-2263-5667909025B2}"/>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a:extLst>
              <a:ext uri="{FF2B5EF4-FFF2-40B4-BE49-F238E27FC236}">
                <a16:creationId xmlns:a16="http://schemas.microsoft.com/office/drawing/2014/main" id="{B548C889-C1F4-8CD1-946E-D75C3ED04F05}"/>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6546755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20</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a:ea typeface="Alatsi"/>
                <a:cs typeface="Alatsi"/>
                <a:sym typeface="Alatsi"/>
              </a:rPr>
              <a:t>80-20 split</a:t>
            </a:r>
          </a:p>
        </p:txBody>
      </p:sp>
      <p:sp>
        <p:nvSpPr>
          <p:cNvPr id="12" name="Freeform 27">
            <a:extLst>
              <a:ext uri="{FF2B5EF4-FFF2-40B4-BE49-F238E27FC236}">
                <a16:creationId xmlns:a16="http://schemas.microsoft.com/office/drawing/2014/main" id="{CD073DAB-67AD-C7DE-85F4-DA65EC9F9B3B}"/>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3" name="Freeform 28">
            <a:extLst>
              <a:ext uri="{FF2B5EF4-FFF2-40B4-BE49-F238E27FC236}">
                <a16:creationId xmlns:a16="http://schemas.microsoft.com/office/drawing/2014/main" id="{A288813C-3844-6B60-9BAC-83D4A1C34FE3}"/>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AutoShape 2">
            <a:extLst>
              <a:ext uri="{FF2B5EF4-FFF2-40B4-BE49-F238E27FC236}">
                <a16:creationId xmlns:a16="http://schemas.microsoft.com/office/drawing/2014/main" id="{B597885E-D3D1-D9CD-41C3-AE5F51867C94}"/>
              </a:ext>
            </a:extLst>
          </p:cNvPr>
          <p:cNvSpPr/>
          <p:nvPr/>
        </p:nvSpPr>
        <p:spPr>
          <a:xfrm>
            <a:off x="-260599" y="9086850"/>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0" name="AutoShape 3">
            <a:extLst>
              <a:ext uri="{FF2B5EF4-FFF2-40B4-BE49-F238E27FC236}">
                <a16:creationId xmlns:a16="http://schemas.microsoft.com/office/drawing/2014/main" id="{39CDB7B5-D9C5-26FA-2C3C-AA48DD41A4D1}"/>
              </a:ext>
            </a:extLst>
          </p:cNvPr>
          <p:cNvSpPr/>
          <p:nvPr/>
        </p:nvSpPr>
        <p:spPr>
          <a:xfrm>
            <a:off x="11430169" y="9086850"/>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aphicFrame>
        <p:nvGraphicFramePr>
          <p:cNvPr id="15" name="Table 14">
            <a:extLst>
              <a:ext uri="{FF2B5EF4-FFF2-40B4-BE49-F238E27FC236}">
                <a16:creationId xmlns:a16="http://schemas.microsoft.com/office/drawing/2014/main" id="{39574089-C17D-B147-8843-71CB1B140013}"/>
              </a:ext>
            </a:extLst>
          </p:cNvPr>
          <p:cNvGraphicFramePr>
            <a:graphicFrameLocks noGrp="1"/>
          </p:cNvGraphicFramePr>
          <p:nvPr>
            <p:extLst>
              <p:ext uri="{D42A27DB-BD31-4B8C-83A1-F6EECF244321}">
                <p14:modId xmlns:p14="http://schemas.microsoft.com/office/powerpoint/2010/main" val="1404751381"/>
              </p:ext>
            </p:extLst>
          </p:nvPr>
        </p:nvGraphicFramePr>
        <p:xfrm>
          <a:off x="4343400" y="3162300"/>
          <a:ext cx="8128000" cy="3474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820338661"/>
                    </a:ext>
                  </a:extLst>
                </a:gridCol>
                <a:gridCol w="4064000">
                  <a:extLst>
                    <a:ext uri="{9D8B030D-6E8A-4147-A177-3AD203B41FA5}">
                      <a16:colId xmlns:a16="http://schemas.microsoft.com/office/drawing/2014/main" val="530419239"/>
                    </a:ext>
                  </a:extLst>
                </a:gridCol>
              </a:tblGrid>
              <a:tr h="370840">
                <a:tc>
                  <a:txBody>
                    <a:bodyPr/>
                    <a:lstStyle/>
                    <a:p>
                      <a:pPr algn="l" fontAlgn="b"/>
                      <a:r>
                        <a:rPr lang="en-IN" sz="2800" b="0" i="0" u="none" strike="noStrike" dirty="0">
                          <a:solidFill>
                            <a:srgbClr val="000000"/>
                          </a:solidFill>
                          <a:effectLst/>
                          <a:latin typeface="Calibri" panose="020F0502020204030204" pitchFamily="34" charset="0"/>
                        </a:rPr>
                        <a:t>Models/splits</a:t>
                      </a:r>
                    </a:p>
                  </a:txBody>
                  <a:tcPr marL="7620" marR="7620" marT="7620" marB="0" anchor="b"/>
                </a:tc>
                <a:tc>
                  <a:txBody>
                    <a:bodyPr/>
                    <a:lstStyle/>
                    <a:p>
                      <a:pPr algn="l" fontAlgn="b"/>
                      <a:r>
                        <a:rPr lang="en-US" sz="2800" b="0" i="0" u="none" strike="noStrike" dirty="0">
                          <a:solidFill>
                            <a:srgbClr val="000000"/>
                          </a:solidFill>
                          <a:effectLst/>
                          <a:latin typeface="Calibri" panose="020F0502020204030204" pitchFamily="34" charset="0"/>
                        </a:rPr>
                        <a:t>R</a:t>
                      </a:r>
                      <a:r>
                        <a:rPr lang="en-IN" sz="2800" b="0" i="0" u="none" strike="noStrike" dirty="0">
                          <a:solidFill>
                            <a:srgbClr val="000000"/>
                          </a:solidFill>
                          <a:effectLst/>
                          <a:latin typeface="Calibri" panose="020F0502020204030204" pitchFamily="34" charset="0"/>
                        </a:rPr>
                        <a:t>^2</a:t>
                      </a:r>
                    </a:p>
                  </a:txBody>
                  <a:tcPr marL="7620" marR="7620" marT="7620" marB="0" anchor="b"/>
                </a:tc>
                <a:extLst>
                  <a:ext uri="{0D108BD9-81ED-4DB2-BD59-A6C34878D82A}">
                    <a16:rowId xmlns:a16="http://schemas.microsoft.com/office/drawing/2014/main" val="619412279"/>
                  </a:ext>
                </a:extLst>
              </a:tr>
              <a:tr h="370840">
                <a:tc>
                  <a:txBody>
                    <a:bodyPr/>
                    <a:lstStyle/>
                    <a:p>
                      <a:pPr algn="l" fontAlgn="b"/>
                      <a:r>
                        <a:rPr lang="en-IN" sz="2800" b="0" i="0" u="none" strike="noStrike">
                          <a:solidFill>
                            <a:srgbClr val="000000"/>
                          </a:solidFill>
                          <a:effectLst/>
                          <a:latin typeface="Calibri" panose="020F0502020204030204" pitchFamily="34" charset="0"/>
                        </a:rPr>
                        <a:t>Multiple Regression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0.927</a:t>
                      </a:r>
                    </a:p>
                  </a:txBody>
                  <a:tcPr marL="7620" marR="7620" marT="7620" marB="0" anchor="b"/>
                </a:tc>
                <a:extLst>
                  <a:ext uri="{0D108BD9-81ED-4DB2-BD59-A6C34878D82A}">
                    <a16:rowId xmlns:a16="http://schemas.microsoft.com/office/drawing/2014/main" val="3372098483"/>
                  </a:ext>
                </a:extLst>
              </a:tr>
              <a:tr h="370840">
                <a:tc>
                  <a:txBody>
                    <a:bodyPr/>
                    <a:lstStyle/>
                    <a:p>
                      <a:pPr algn="l" fontAlgn="b"/>
                      <a:r>
                        <a:rPr lang="en-IN" sz="2800" b="0" i="0" u="none" strike="noStrike">
                          <a:solidFill>
                            <a:srgbClr val="000000"/>
                          </a:solidFill>
                          <a:effectLst/>
                          <a:latin typeface="Calibri" panose="020F0502020204030204" pitchFamily="34" charset="0"/>
                        </a:rPr>
                        <a:t>Random Forest</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0.853</a:t>
                      </a:r>
                    </a:p>
                  </a:txBody>
                  <a:tcPr marL="7620" marR="7620" marT="7620" marB="0" anchor="b"/>
                </a:tc>
                <a:extLst>
                  <a:ext uri="{0D108BD9-81ED-4DB2-BD59-A6C34878D82A}">
                    <a16:rowId xmlns:a16="http://schemas.microsoft.com/office/drawing/2014/main" val="1136792710"/>
                  </a:ext>
                </a:extLst>
              </a:tr>
              <a:tr h="370840">
                <a:tc>
                  <a:txBody>
                    <a:bodyPr/>
                    <a:lstStyle/>
                    <a:p>
                      <a:pPr algn="l" fontAlgn="b"/>
                      <a:r>
                        <a:rPr lang="en-IN" sz="2800" b="0" i="0" u="none" strike="noStrike">
                          <a:solidFill>
                            <a:srgbClr val="000000"/>
                          </a:solidFill>
                          <a:effectLst/>
                          <a:latin typeface="Calibri" panose="020F0502020204030204" pitchFamily="34" charset="0"/>
                        </a:rPr>
                        <a:t>Dession Tree</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0.731</a:t>
                      </a:r>
                    </a:p>
                  </a:txBody>
                  <a:tcPr marL="7620" marR="7620" marT="7620" marB="0" anchor="b"/>
                </a:tc>
                <a:extLst>
                  <a:ext uri="{0D108BD9-81ED-4DB2-BD59-A6C34878D82A}">
                    <a16:rowId xmlns:a16="http://schemas.microsoft.com/office/drawing/2014/main" val="3769791520"/>
                  </a:ext>
                </a:extLst>
              </a:tr>
              <a:tr h="370840">
                <a:tc>
                  <a:txBody>
                    <a:bodyPr/>
                    <a:lstStyle/>
                    <a:p>
                      <a:pPr algn="l" fontAlgn="b"/>
                      <a:r>
                        <a:rPr lang="en-IN" sz="2800" b="0" i="0" u="none" strike="noStrike" dirty="0">
                          <a:solidFill>
                            <a:srgbClr val="000000"/>
                          </a:solidFill>
                          <a:effectLst/>
                          <a:latin typeface="Calibri" panose="020F0502020204030204" pitchFamily="34" charset="0"/>
                        </a:rPr>
                        <a:t>KNN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0.803</a:t>
                      </a:r>
                    </a:p>
                  </a:txBody>
                  <a:tcPr marL="7620" marR="7620" marT="7620" marB="0" anchor="b"/>
                </a:tc>
                <a:extLst>
                  <a:ext uri="{0D108BD9-81ED-4DB2-BD59-A6C34878D82A}">
                    <a16:rowId xmlns:a16="http://schemas.microsoft.com/office/drawing/2014/main" val="4245418002"/>
                  </a:ext>
                </a:extLst>
              </a:tr>
              <a:tr h="370840">
                <a:tc>
                  <a:txBody>
                    <a:bodyPr/>
                    <a:lstStyle/>
                    <a:p>
                      <a:pPr algn="l" fontAlgn="b"/>
                      <a:r>
                        <a:rPr lang="en-IN" sz="2800" b="0" i="0" u="none" strike="noStrike">
                          <a:solidFill>
                            <a:srgbClr val="000000"/>
                          </a:solidFill>
                          <a:effectLst/>
                          <a:latin typeface="Calibri" panose="020F0502020204030204" pitchFamily="34" charset="0"/>
                        </a:rPr>
                        <a:t>SVR</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0.735</a:t>
                      </a:r>
                    </a:p>
                  </a:txBody>
                  <a:tcPr marL="7620" marR="7620" marT="7620" marB="0" anchor="b"/>
                </a:tc>
                <a:extLst>
                  <a:ext uri="{0D108BD9-81ED-4DB2-BD59-A6C34878D82A}">
                    <a16:rowId xmlns:a16="http://schemas.microsoft.com/office/drawing/2014/main" val="163665889"/>
                  </a:ext>
                </a:extLst>
              </a:tr>
              <a:tr h="370840">
                <a:tc>
                  <a:txBody>
                    <a:bodyPr/>
                    <a:lstStyle/>
                    <a:p>
                      <a:pPr algn="l" fontAlgn="b"/>
                      <a:r>
                        <a:rPr lang="en-IN" sz="2800" b="0" i="0" u="none" strike="noStrike">
                          <a:solidFill>
                            <a:srgbClr val="000000"/>
                          </a:solidFill>
                          <a:effectLst/>
                          <a:latin typeface="Calibri" panose="020F0502020204030204" pitchFamily="34" charset="0"/>
                        </a:rPr>
                        <a:t>Bagging</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0.870</a:t>
                      </a:r>
                    </a:p>
                  </a:txBody>
                  <a:tcPr marL="7620" marR="7620" marT="7620" marB="0" anchor="b"/>
                </a:tc>
                <a:extLst>
                  <a:ext uri="{0D108BD9-81ED-4DB2-BD59-A6C34878D82A}">
                    <a16:rowId xmlns:a16="http://schemas.microsoft.com/office/drawing/2014/main" val="3531862511"/>
                  </a:ext>
                </a:extLst>
              </a:tr>
              <a:tr h="370840">
                <a:tc>
                  <a:txBody>
                    <a:bodyPr/>
                    <a:lstStyle/>
                    <a:p>
                      <a:pPr algn="l" fontAlgn="b"/>
                      <a:r>
                        <a:rPr lang="en-IN" sz="2800" b="0" i="0" u="none" strike="noStrike">
                          <a:solidFill>
                            <a:srgbClr val="000000"/>
                          </a:solidFill>
                          <a:effectLst/>
                          <a:latin typeface="Calibri" panose="020F0502020204030204" pitchFamily="34" charset="0"/>
                        </a:rPr>
                        <a:t>XGBoosting</a:t>
                      </a:r>
                    </a:p>
                  </a:txBody>
                  <a:tcPr marL="7620" marR="7620" marT="7620" marB="0" anchor="b"/>
                </a:tc>
                <a:tc>
                  <a:txBody>
                    <a:bodyPr/>
                    <a:lstStyle/>
                    <a:p>
                      <a:pPr algn="r" fontAlgn="b"/>
                      <a:r>
                        <a:rPr lang="en-IN" sz="2800" b="0" i="0" u="none" strike="noStrike" dirty="0">
                          <a:solidFill>
                            <a:srgbClr val="000000"/>
                          </a:solidFill>
                          <a:effectLst/>
                          <a:latin typeface="Calibri" panose="020F0502020204030204" pitchFamily="34" charset="0"/>
                        </a:rPr>
                        <a:t>0.712</a:t>
                      </a:r>
                    </a:p>
                  </a:txBody>
                  <a:tcPr marL="7620" marR="7620" marT="7620" marB="0" anchor="b"/>
                </a:tc>
                <a:extLst>
                  <a:ext uri="{0D108BD9-81ED-4DB2-BD59-A6C34878D82A}">
                    <a16:rowId xmlns:a16="http://schemas.microsoft.com/office/drawing/2014/main" val="1306921908"/>
                  </a:ext>
                </a:extLst>
              </a:tr>
            </a:tbl>
          </a:graphicData>
        </a:graphic>
      </p:graphicFrame>
      <p:sp>
        <p:nvSpPr>
          <p:cNvPr id="16" name="TextBox 15">
            <a:extLst>
              <a:ext uri="{FF2B5EF4-FFF2-40B4-BE49-F238E27FC236}">
                <a16:creationId xmlns:a16="http://schemas.microsoft.com/office/drawing/2014/main" id="{DDA672FC-DAC0-436F-ED45-172854C13555}"/>
              </a:ext>
            </a:extLst>
          </p:cNvPr>
          <p:cNvSpPr txBox="1"/>
          <p:nvPr/>
        </p:nvSpPr>
        <p:spPr>
          <a:xfrm>
            <a:off x="2514600" y="7466401"/>
            <a:ext cx="12115800" cy="954107"/>
          </a:xfrm>
          <a:prstGeom prst="rect">
            <a:avLst/>
          </a:prstGeom>
          <a:noFill/>
        </p:spPr>
        <p:txBody>
          <a:bodyPr wrap="square" rtlCol="0">
            <a:spAutoFit/>
          </a:bodyPr>
          <a:lstStyle/>
          <a:p>
            <a:r>
              <a:rPr lang="en-IN" sz="2800" dirty="0">
                <a:latin typeface="Alatsi" panose="020B0604020202020204" charset="0"/>
              </a:rPr>
              <a:t>Here for  80-20 train-test split Multiple Regression is the best model as compared to the other models.</a:t>
            </a:r>
          </a:p>
        </p:txBody>
      </p:sp>
      <p:cxnSp>
        <p:nvCxnSpPr>
          <p:cNvPr id="18" name="Straight Arrow Connector 17">
            <a:extLst>
              <a:ext uri="{FF2B5EF4-FFF2-40B4-BE49-F238E27FC236}">
                <a16:creationId xmlns:a16="http://schemas.microsoft.com/office/drawing/2014/main" id="{3175F0F9-2394-F517-9B6A-7DD21BC4C9B4}"/>
              </a:ext>
            </a:extLst>
          </p:cNvPr>
          <p:cNvCxnSpPr/>
          <p:nvPr/>
        </p:nvCxnSpPr>
        <p:spPr>
          <a:xfrm>
            <a:off x="3200400" y="3764079"/>
            <a:ext cx="1143000"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9099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028700" y="866775"/>
            <a:ext cx="16230600" cy="856966"/>
          </a:xfrm>
          <a:prstGeom prst="rect">
            <a:avLst/>
          </a:prstGeom>
        </p:spPr>
        <p:txBody>
          <a:bodyPr lIns="0" tIns="0" rIns="0" bIns="0" rtlCol="0" anchor="t">
            <a:spAutoFit/>
          </a:bodyPr>
          <a:lstStyle/>
          <a:p>
            <a:pPr algn="ct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OBJECTIVES</a:t>
            </a:r>
          </a:p>
        </p:txBody>
      </p:sp>
      <p:grpSp>
        <p:nvGrpSpPr>
          <p:cNvPr id="3" name="Group 3"/>
          <p:cNvGrpSpPr/>
          <p:nvPr/>
        </p:nvGrpSpPr>
        <p:grpSpPr>
          <a:xfrm>
            <a:off x="1390722" y="3102810"/>
            <a:ext cx="7362681" cy="4421131"/>
            <a:chOff x="0" y="0"/>
            <a:chExt cx="1939142" cy="1164413"/>
          </a:xfrm>
        </p:grpSpPr>
        <p:sp>
          <p:nvSpPr>
            <p:cNvPr id="4" name="Freeform 4"/>
            <p:cNvSpPr/>
            <p:nvPr/>
          </p:nvSpPr>
          <p:spPr>
            <a:xfrm>
              <a:off x="0" y="0"/>
              <a:ext cx="1939142" cy="1164413"/>
            </a:xfrm>
            <a:custGeom>
              <a:avLst/>
              <a:gdLst/>
              <a:ahLst/>
              <a:cxnLst/>
              <a:rect l="l" t="t" r="r" b="b"/>
              <a:pathLst>
                <a:path w="1939142" h="1164413">
                  <a:moveTo>
                    <a:pt x="53627" y="0"/>
                  </a:moveTo>
                  <a:lnTo>
                    <a:pt x="1885515" y="0"/>
                  </a:lnTo>
                  <a:cubicBezTo>
                    <a:pt x="1915133" y="0"/>
                    <a:pt x="1939142" y="24010"/>
                    <a:pt x="1939142" y="53627"/>
                  </a:cubicBezTo>
                  <a:lnTo>
                    <a:pt x="1939142" y="1110786"/>
                  </a:lnTo>
                  <a:cubicBezTo>
                    <a:pt x="1939142" y="1140403"/>
                    <a:pt x="1915133" y="1164413"/>
                    <a:pt x="1885515" y="1164413"/>
                  </a:cubicBezTo>
                  <a:lnTo>
                    <a:pt x="53627" y="1164413"/>
                  </a:lnTo>
                  <a:cubicBezTo>
                    <a:pt x="39404" y="1164413"/>
                    <a:pt x="25764" y="1158763"/>
                    <a:pt x="15707" y="1148706"/>
                  </a:cubicBezTo>
                  <a:cubicBezTo>
                    <a:pt x="5650" y="1138649"/>
                    <a:pt x="0" y="1125009"/>
                    <a:pt x="0" y="1110786"/>
                  </a:cubicBezTo>
                  <a:lnTo>
                    <a:pt x="0" y="53627"/>
                  </a:lnTo>
                  <a:cubicBezTo>
                    <a:pt x="0" y="39404"/>
                    <a:pt x="5650" y="25764"/>
                    <a:pt x="15707" y="15707"/>
                  </a:cubicBezTo>
                  <a:cubicBezTo>
                    <a:pt x="25764" y="5650"/>
                    <a:pt x="39404" y="0"/>
                    <a:pt x="53627" y="0"/>
                  </a:cubicBezTo>
                  <a:close/>
                </a:path>
              </a:pathLst>
            </a:custGeom>
            <a:solidFill>
              <a:srgbClr val="E9C7C6"/>
            </a:solidFill>
          </p:spPr>
          <p:txBody>
            <a:bodyPr/>
            <a:lstStyle/>
            <a:p>
              <a:endParaRPr lang="en-US">
                <a:latin typeface="Urdu Typesetting" panose="03020402040406030203" pitchFamily="66" charset="-78"/>
                <a:cs typeface="Urdu Typesetting" panose="03020402040406030203" pitchFamily="66" charset="-78"/>
              </a:endParaRPr>
            </a:p>
          </p:txBody>
        </p:sp>
        <p:sp>
          <p:nvSpPr>
            <p:cNvPr id="5" name="TextBox 5"/>
            <p:cNvSpPr txBox="1"/>
            <p:nvPr/>
          </p:nvSpPr>
          <p:spPr>
            <a:xfrm>
              <a:off x="0" y="-38100"/>
              <a:ext cx="1939142" cy="1202513"/>
            </a:xfrm>
            <a:prstGeom prst="rect">
              <a:avLst/>
            </a:prstGeom>
          </p:spPr>
          <p:txBody>
            <a:bodyPr lIns="50800" tIns="50800" rIns="50800" bIns="50800" rtlCol="0" anchor="ctr"/>
            <a:lstStyle/>
            <a:p>
              <a:pPr algn="ctr">
                <a:lnSpc>
                  <a:spcPts val="2659"/>
                </a:lnSpc>
              </a:pPr>
              <a:endParaRPr>
                <a:latin typeface="Urdu Typesetting" panose="03020402040406030203" pitchFamily="66" charset="-78"/>
                <a:cs typeface="Urdu Typesetting" panose="03020402040406030203" pitchFamily="66" charset="-78"/>
              </a:endParaRPr>
            </a:p>
          </p:txBody>
        </p:sp>
      </p:grpSp>
      <p:sp>
        <p:nvSpPr>
          <p:cNvPr id="6" name="TextBox 6"/>
          <p:cNvSpPr txBox="1"/>
          <p:nvPr/>
        </p:nvSpPr>
        <p:spPr>
          <a:xfrm>
            <a:off x="2322498" y="4494829"/>
            <a:ext cx="5916104" cy="1654299"/>
          </a:xfrm>
          <a:prstGeom prst="rect">
            <a:avLst/>
          </a:prstGeom>
        </p:spPr>
        <p:txBody>
          <a:bodyPr wrap="square" lIns="0" tIns="0" rIns="0" bIns="0" rtlCol="0" anchor="t">
            <a:spAutoFit/>
          </a:bodyPr>
          <a:lstStyle/>
          <a:p>
            <a:pPr algn="l">
              <a:lnSpc>
                <a:spcPts val="4339"/>
              </a:lnSpc>
            </a:pPr>
            <a:r>
              <a:rPr lang="en-US" sz="4000" dirty="0">
                <a:solidFill>
                  <a:srgbClr val="000000"/>
                </a:solidFill>
                <a:latin typeface="Urdu Typesetting" panose="03020402040406030203" pitchFamily="66" charset="-78"/>
                <a:ea typeface="Alatsi"/>
                <a:cs typeface="Urdu Typesetting" panose="03020402040406030203" pitchFamily="66" charset="-78"/>
                <a:sym typeface="Alatsi"/>
              </a:rPr>
              <a:t>To identify the significant factors that influence the infant mortality globally.</a:t>
            </a:r>
          </a:p>
        </p:txBody>
      </p:sp>
      <p:sp>
        <p:nvSpPr>
          <p:cNvPr id="7" name="TextBox 7"/>
          <p:cNvSpPr txBox="1"/>
          <p:nvPr/>
        </p:nvSpPr>
        <p:spPr>
          <a:xfrm>
            <a:off x="2479902" y="3496012"/>
            <a:ext cx="3878232" cy="692497"/>
          </a:xfrm>
          <a:prstGeom prst="rect">
            <a:avLst/>
          </a:prstGeom>
        </p:spPr>
        <p:txBody>
          <a:bodyPr lIns="0" tIns="0" rIns="0" bIns="0" rtlCol="0" anchor="t">
            <a:spAutoFit/>
          </a:bodyPr>
          <a:lstStyle/>
          <a:p>
            <a:pPr algn="l">
              <a:lnSpc>
                <a:spcPts val="5599"/>
              </a:lnSpc>
            </a:pPr>
            <a:r>
              <a:rPr lang="en-US" sz="3999" dirty="0">
                <a:solidFill>
                  <a:srgbClr val="000000"/>
                </a:solidFill>
                <a:latin typeface="Aharoni" panose="02010803020104030203" pitchFamily="2" charset="-79"/>
                <a:ea typeface="Alatsi"/>
                <a:cs typeface="Aharoni" panose="02010803020104030203" pitchFamily="2" charset="-79"/>
                <a:sym typeface="Alatsi"/>
              </a:rPr>
              <a:t>Objective 1</a:t>
            </a:r>
          </a:p>
        </p:txBody>
      </p:sp>
      <p:sp>
        <p:nvSpPr>
          <p:cNvPr id="8" name="Freeform 8"/>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9" name="Group 9"/>
          <p:cNvGrpSpPr/>
          <p:nvPr/>
        </p:nvGrpSpPr>
        <p:grpSpPr>
          <a:xfrm>
            <a:off x="9534597" y="3102810"/>
            <a:ext cx="7362681" cy="4421131"/>
            <a:chOff x="0" y="0"/>
            <a:chExt cx="1939142" cy="1164413"/>
          </a:xfrm>
        </p:grpSpPr>
        <p:sp>
          <p:nvSpPr>
            <p:cNvPr id="10" name="Freeform 10"/>
            <p:cNvSpPr/>
            <p:nvPr/>
          </p:nvSpPr>
          <p:spPr>
            <a:xfrm>
              <a:off x="0" y="0"/>
              <a:ext cx="1939142" cy="1164413"/>
            </a:xfrm>
            <a:custGeom>
              <a:avLst/>
              <a:gdLst/>
              <a:ahLst/>
              <a:cxnLst/>
              <a:rect l="l" t="t" r="r" b="b"/>
              <a:pathLst>
                <a:path w="1939142" h="1164413">
                  <a:moveTo>
                    <a:pt x="53627" y="0"/>
                  </a:moveTo>
                  <a:lnTo>
                    <a:pt x="1885515" y="0"/>
                  </a:lnTo>
                  <a:cubicBezTo>
                    <a:pt x="1915133" y="0"/>
                    <a:pt x="1939142" y="24010"/>
                    <a:pt x="1939142" y="53627"/>
                  </a:cubicBezTo>
                  <a:lnTo>
                    <a:pt x="1939142" y="1110786"/>
                  </a:lnTo>
                  <a:cubicBezTo>
                    <a:pt x="1939142" y="1140403"/>
                    <a:pt x="1915133" y="1164413"/>
                    <a:pt x="1885515" y="1164413"/>
                  </a:cubicBezTo>
                  <a:lnTo>
                    <a:pt x="53627" y="1164413"/>
                  </a:lnTo>
                  <a:cubicBezTo>
                    <a:pt x="39404" y="1164413"/>
                    <a:pt x="25764" y="1158763"/>
                    <a:pt x="15707" y="1148706"/>
                  </a:cubicBezTo>
                  <a:cubicBezTo>
                    <a:pt x="5650" y="1138649"/>
                    <a:pt x="0" y="1125009"/>
                    <a:pt x="0" y="1110786"/>
                  </a:cubicBezTo>
                  <a:lnTo>
                    <a:pt x="0" y="53627"/>
                  </a:lnTo>
                  <a:cubicBezTo>
                    <a:pt x="0" y="39404"/>
                    <a:pt x="5650" y="25764"/>
                    <a:pt x="15707" y="15707"/>
                  </a:cubicBezTo>
                  <a:cubicBezTo>
                    <a:pt x="25764" y="5650"/>
                    <a:pt x="39404" y="0"/>
                    <a:pt x="53627" y="0"/>
                  </a:cubicBezTo>
                  <a:close/>
                </a:path>
              </a:pathLst>
            </a:custGeom>
            <a:solidFill>
              <a:srgbClr val="E9C7C6"/>
            </a:solidFill>
          </p:spPr>
          <p:txBody>
            <a:bodyPr/>
            <a:lstStyle/>
            <a:p>
              <a:endParaRPr lang="en-US"/>
            </a:p>
          </p:txBody>
        </p:sp>
        <p:sp>
          <p:nvSpPr>
            <p:cNvPr id="11" name="TextBox 11"/>
            <p:cNvSpPr txBox="1"/>
            <p:nvPr/>
          </p:nvSpPr>
          <p:spPr>
            <a:xfrm>
              <a:off x="0" y="-38100"/>
              <a:ext cx="1939142" cy="120251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619296" y="4494829"/>
            <a:ext cx="5916104" cy="2205732"/>
          </a:xfrm>
          <a:prstGeom prst="rect">
            <a:avLst/>
          </a:prstGeom>
        </p:spPr>
        <p:txBody>
          <a:bodyPr wrap="square" lIns="0" tIns="0" rIns="0" bIns="0" rtlCol="0" anchor="t">
            <a:spAutoFit/>
          </a:bodyPr>
          <a:lstStyle/>
          <a:p>
            <a:pPr algn="l">
              <a:lnSpc>
                <a:spcPts val="4339"/>
              </a:lnSpc>
            </a:pPr>
            <a:r>
              <a:rPr lang="en-US" sz="4000" dirty="0">
                <a:latin typeface="Urdu Typesetting" panose="03020402040406030203" pitchFamily="66" charset="-78"/>
                <a:cs typeface="Urdu Typesetting" panose="03020402040406030203" pitchFamily="66" charset="-78"/>
              </a:rPr>
              <a:t>To develop the most accurate machine learning model for predicting infant mortality on a global scale</a:t>
            </a:r>
            <a:endParaRPr lang="en-US" sz="4000" dirty="0">
              <a:solidFill>
                <a:srgbClr val="000000"/>
              </a:solidFill>
              <a:latin typeface="Urdu Typesetting" panose="03020402040406030203" pitchFamily="66" charset="-78"/>
              <a:ea typeface="Alatsi"/>
              <a:cs typeface="Urdu Typesetting" panose="03020402040406030203" pitchFamily="66" charset="-78"/>
              <a:sym typeface="Alatsi"/>
            </a:endParaRPr>
          </a:p>
        </p:txBody>
      </p:sp>
      <p:sp>
        <p:nvSpPr>
          <p:cNvPr id="13" name="TextBox 13"/>
          <p:cNvSpPr txBox="1"/>
          <p:nvPr/>
        </p:nvSpPr>
        <p:spPr>
          <a:xfrm>
            <a:off x="10639349" y="3496012"/>
            <a:ext cx="3878232" cy="692497"/>
          </a:xfrm>
          <a:prstGeom prst="rect">
            <a:avLst/>
          </a:prstGeom>
        </p:spPr>
        <p:txBody>
          <a:bodyPr lIns="0" tIns="0" rIns="0" bIns="0" rtlCol="0" anchor="t">
            <a:spAutoFit/>
          </a:bodyPr>
          <a:lstStyle/>
          <a:p>
            <a:pPr algn="l">
              <a:lnSpc>
                <a:spcPts val="5599"/>
              </a:lnSpc>
            </a:pPr>
            <a:r>
              <a:rPr lang="en-US" sz="3999" dirty="0">
                <a:solidFill>
                  <a:srgbClr val="000000"/>
                </a:solidFill>
                <a:latin typeface="Aharoni" panose="02010803020104030203" pitchFamily="2" charset="-79"/>
                <a:ea typeface="Alatsi"/>
                <a:cs typeface="Aharoni" panose="02010803020104030203" pitchFamily="2" charset="-79"/>
                <a:sym typeface="Alatsi"/>
              </a:rPr>
              <a:t>Objective 2</a:t>
            </a:r>
          </a:p>
        </p:txBody>
      </p:sp>
      <p:grpSp>
        <p:nvGrpSpPr>
          <p:cNvPr id="14" name="Group 14"/>
          <p:cNvGrpSpPr/>
          <p:nvPr/>
        </p:nvGrpSpPr>
        <p:grpSpPr>
          <a:xfrm>
            <a:off x="1739665" y="3615357"/>
            <a:ext cx="516960" cy="51696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p>
              <a:endParaRPr lang="en-US"/>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9944736" y="3615357"/>
            <a:ext cx="516960" cy="51696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p>
              <a:endParaRPr lang="en-US"/>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0" name="AutoShape 20"/>
          <p:cNvSpPr/>
          <p:nvPr/>
        </p:nvSpPr>
        <p:spPr>
          <a:xfrm>
            <a:off x="-260599" y="9061267"/>
            <a:ext cx="13476537" cy="0"/>
          </a:xfrm>
          <a:prstGeom prst="line">
            <a:avLst/>
          </a:prstGeom>
          <a:ln w="114300" cap="flat">
            <a:solidFill>
              <a:srgbClr val="9FC3D0"/>
            </a:solidFill>
            <a:prstDash val="solid"/>
            <a:headEnd type="none" w="sm" len="sm"/>
            <a:tailEnd type="none" w="sm" len="sm"/>
          </a:ln>
        </p:spPr>
        <p:txBody>
          <a:bodyPr/>
          <a:lstStyle/>
          <a:p>
            <a:endParaRPr lang="en-US"/>
          </a:p>
        </p:txBody>
      </p:sp>
      <p:sp>
        <p:nvSpPr>
          <p:cNvPr id="21" name="AutoShape 21"/>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22" name="Group 22"/>
          <p:cNvGrpSpPr/>
          <p:nvPr/>
        </p:nvGrpSpPr>
        <p:grpSpPr>
          <a:xfrm>
            <a:off x="15859155" y="0"/>
            <a:ext cx="1562612" cy="1673225"/>
            <a:chOff x="0" y="0"/>
            <a:chExt cx="2083482" cy="2230967"/>
          </a:xfrm>
        </p:grpSpPr>
        <p:grpSp>
          <p:nvGrpSpPr>
            <p:cNvPr id="23" name="Group 23"/>
            <p:cNvGrpSpPr/>
            <p:nvPr/>
          </p:nvGrpSpPr>
          <p:grpSpPr>
            <a:xfrm>
              <a:off x="75599" y="0"/>
              <a:ext cx="1932284" cy="2230967"/>
              <a:chOff x="0" y="0"/>
              <a:chExt cx="703982" cy="812800"/>
            </a:xfrm>
          </p:grpSpPr>
          <p:sp>
            <p:nvSpPr>
              <p:cNvPr id="24" name="Freeform 2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25" name="TextBox 2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26" name="TextBox 2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6</a:t>
              </a:r>
            </a:p>
          </p:txBody>
        </p:sp>
      </p:grpSp>
      <p:sp>
        <p:nvSpPr>
          <p:cNvPr id="27" name="Freeform 27"/>
          <p:cNvSpPr/>
          <p:nvPr/>
        </p:nvSpPr>
        <p:spPr>
          <a:xfrm>
            <a:off x="-2243137"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21</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a:ea typeface="Alatsi"/>
                <a:cs typeface="Alatsi"/>
                <a:sym typeface="Alatsi"/>
              </a:rPr>
              <a:t>75-25 split</a:t>
            </a:r>
          </a:p>
        </p:txBody>
      </p:sp>
      <p:sp>
        <p:nvSpPr>
          <p:cNvPr id="10" name="Freeform 27">
            <a:extLst>
              <a:ext uri="{FF2B5EF4-FFF2-40B4-BE49-F238E27FC236}">
                <a16:creationId xmlns:a16="http://schemas.microsoft.com/office/drawing/2014/main" id="{8663F7A3-2208-7430-7522-BD4C9A3FF016}"/>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Freeform 28">
            <a:extLst>
              <a:ext uri="{FF2B5EF4-FFF2-40B4-BE49-F238E27FC236}">
                <a16:creationId xmlns:a16="http://schemas.microsoft.com/office/drawing/2014/main" id="{6573D35B-898A-2845-9C05-670C9B875640}"/>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AutoShape 2">
            <a:extLst>
              <a:ext uri="{FF2B5EF4-FFF2-40B4-BE49-F238E27FC236}">
                <a16:creationId xmlns:a16="http://schemas.microsoft.com/office/drawing/2014/main" id="{9799BD5E-A8D8-F1F2-6F00-80405A9A5506}"/>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AutoShape 3">
            <a:extLst>
              <a:ext uri="{FF2B5EF4-FFF2-40B4-BE49-F238E27FC236}">
                <a16:creationId xmlns:a16="http://schemas.microsoft.com/office/drawing/2014/main" id="{2E32113C-EB83-13BB-6908-2EA923264CEF}"/>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aphicFrame>
        <p:nvGraphicFramePr>
          <p:cNvPr id="14" name="Table 13">
            <a:extLst>
              <a:ext uri="{FF2B5EF4-FFF2-40B4-BE49-F238E27FC236}">
                <a16:creationId xmlns:a16="http://schemas.microsoft.com/office/drawing/2014/main" id="{040F5227-8398-483E-6085-1F554EC1C53C}"/>
              </a:ext>
            </a:extLst>
          </p:cNvPr>
          <p:cNvGraphicFramePr>
            <a:graphicFrameLocks noGrp="1"/>
          </p:cNvGraphicFramePr>
          <p:nvPr>
            <p:extLst>
              <p:ext uri="{D42A27DB-BD31-4B8C-83A1-F6EECF244321}">
                <p14:modId xmlns:p14="http://schemas.microsoft.com/office/powerpoint/2010/main" val="927625179"/>
              </p:ext>
            </p:extLst>
          </p:nvPr>
        </p:nvGraphicFramePr>
        <p:xfrm>
          <a:off x="4305300" y="2942660"/>
          <a:ext cx="9677400" cy="3474720"/>
        </p:xfrm>
        <a:graphic>
          <a:graphicData uri="http://schemas.openxmlformats.org/drawingml/2006/table">
            <a:tbl>
              <a:tblPr firstRow="1" bandRow="1">
                <a:tableStyleId>{5C22544A-7EE6-4342-B048-85BDC9FD1C3A}</a:tableStyleId>
              </a:tblPr>
              <a:tblGrid>
                <a:gridCol w="4838700">
                  <a:extLst>
                    <a:ext uri="{9D8B030D-6E8A-4147-A177-3AD203B41FA5}">
                      <a16:colId xmlns:a16="http://schemas.microsoft.com/office/drawing/2014/main" val="304684013"/>
                    </a:ext>
                  </a:extLst>
                </a:gridCol>
                <a:gridCol w="4838700">
                  <a:extLst>
                    <a:ext uri="{9D8B030D-6E8A-4147-A177-3AD203B41FA5}">
                      <a16:colId xmlns:a16="http://schemas.microsoft.com/office/drawing/2014/main" val="4134495902"/>
                    </a:ext>
                  </a:extLst>
                </a:gridCol>
              </a:tblGrid>
              <a:tr h="370840">
                <a:tc>
                  <a:txBody>
                    <a:bodyPr/>
                    <a:lstStyle/>
                    <a:p>
                      <a:pPr algn="l" fontAlgn="b"/>
                      <a:r>
                        <a:rPr lang="en-IN" sz="2800" b="0" i="0" u="none" strike="noStrike" dirty="0">
                          <a:solidFill>
                            <a:srgbClr val="000000"/>
                          </a:solidFill>
                          <a:effectLst/>
                          <a:latin typeface="Calibri" panose="020F0502020204030204" pitchFamily="34" charset="0"/>
                        </a:rPr>
                        <a:t>Models/splits</a:t>
                      </a:r>
                    </a:p>
                  </a:txBody>
                  <a:tcPr marL="7620" marR="7620" marT="7620" marB="0" anchor="b"/>
                </a:tc>
                <a:tc>
                  <a:txBody>
                    <a:bodyPr/>
                    <a:lstStyle/>
                    <a:p>
                      <a:pPr algn="l" fontAlgn="b"/>
                      <a:r>
                        <a:rPr lang="en-US" sz="2800" b="0" i="0" u="none" strike="noStrike" dirty="0">
                          <a:solidFill>
                            <a:srgbClr val="000000"/>
                          </a:solidFill>
                          <a:effectLst/>
                          <a:latin typeface="Calibri" panose="020F0502020204030204" pitchFamily="34" charset="0"/>
                        </a:rPr>
                        <a:t>R</a:t>
                      </a:r>
                      <a:r>
                        <a:rPr lang="en-IN" sz="2800" b="0" i="0" u="none" strike="noStrike" dirty="0">
                          <a:solidFill>
                            <a:srgbClr val="000000"/>
                          </a:solidFill>
                          <a:effectLst/>
                          <a:latin typeface="Calibri" panose="020F0502020204030204" pitchFamily="34" charset="0"/>
                        </a:rPr>
                        <a:t>^2</a:t>
                      </a:r>
                    </a:p>
                  </a:txBody>
                  <a:tcPr marL="7620" marR="7620" marT="7620" marB="0" anchor="b"/>
                </a:tc>
                <a:extLst>
                  <a:ext uri="{0D108BD9-81ED-4DB2-BD59-A6C34878D82A}">
                    <a16:rowId xmlns:a16="http://schemas.microsoft.com/office/drawing/2014/main" val="4293658665"/>
                  </a:ext>
                </a:extLst>
              </a:tr>
              <a:tr h="370840">
                <a:tc>
                  <a:txBody>
                    <a:bodyPr/>
                    <a:lstStyle/>
                    <a:p>
                      <a:pPr algn="l" fontAlgn="b"/>
                      <a:r>
                        <a:rPr lang="en-IN" sz="2800" b="0" i="0" u="none" strike="noStrike">
                          <a:solidFill>
                            <a:srgbClr val="000000"/>
                          </a:solidFill>
                          <a:effectLst/>
                          <a:latin typeface="Calibri" panose="020F0502020204030204" pitchFamily="34" charset="0"/>
                        </a:rPr>
                        <a:t>Multiple Regression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0.933</a:t>
                      </a:r>
                    </a:p>
                  </a:txBody>
                  <a:tcPr marL="7620" marR="7620" marT="7620" marB="0" anchor="b"/>
                </a:tc>
                <a:extLst>
                  <a:ext uri="{0D108BD9-81ED-4DB2-BD59-A6C34878D82A}">
                    <a16:rowId xmlns:a16="http://schemas.microsoft.com/office/drawing/2014/main" val="831881476"/>
                  </a:ext>
                </a:extLst>
              </a:tr>
              <a:tr h="370840">
                <a:tc>
                  <a:txBody>
                    <a:bodyPr/>
                    <a:lstStyle/>
                    <a:p>
                      <a:pPr algn="l" fontAlgn="b"/>
                      <a:r>
                        <a:rPr lang="en-IN" sz="2800" b="0" i="0" u="none" strike="noStrike">
                          <a:solidFill>
                            <a:srgbClr val="000000"/>
                          </a:solidFill>
                          <a:effectLst/>
                          <a:latin typeface="Calibri" panose="020F0502020204030204" pitchFamily="34" charset="0"/>
                        </a:rPr>
                        <a:t>Random Forest</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0.873</a:t>
                      </a:r>
                    </a:p>
                  </a:txBody>
                  <a:tcPr marL="7620" marR="7620" marT="7620" marB="0" anchor="b"/>
                </a:tc>
                <a:extLst>
                  <a:ext uri="{0D108BD9-81ED-4DB2-BD59-A6C34878D82A}">
                    <a16:rowId xmlns:a16="http://schemas.microsoft.com/office/drawing/2014/main" val="1586292952"/>
                  </a:ext>
                </a:extLst>
              </a:tr>
              <a:tr h="370840">
                <a:tc>
                  <a:txBody>
                    <a:bodyPr/>
                    <a:lstStyle/>
                    <a:p>
                      <a:pPr algn="l" fontAlgn="b"/>
                      <a:r>
                        <a:rPr lang="en-IN" sz="2800" b="0" i="0" u="none" strike="noStrike">
                          <a:solidFill>
                            <a:srgbClr val="000000"/>
                          </a:solidFill>
                          <a:effectLst/>
                          <a:latin typeface="Calibri" panose="020F0502020204030204" pitchFamily="34" charset="0"/>
                        </a:rPr>
                        <a:t>Dession Tree</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0.744</a:t>
                      </a:r>
                    </a:p>
                  </a:txBody>
                  <a:tcPr marL="7620" marR="7620" marT="7620" marB="0" anchor="b"/>
                </a:tc>
                <a:extLst>
                  <a:ext uri="{0D108BD9-81ED-4DB2-BD59-A6C34878D82A}">
                    <a16:rowId xmlns:a16="http://schemas.microsoft.com/office/drawing/2014/main" val="518815015"/>
                  </a:ext>
                </a:extLst>
              </a:tr>
              <a:tr h="370840">
                <a:tc>
                  <a:txBody>
                    <a:bodyPr/>
                    <a:lstStyle/>
                    <a:p>
                      <a:pPr algn="l" fontAlgn="b"/>
                      <a:r>
                        <a:rPr lang="en-IN" sz="2800" b="0" i="0" u="none" strike="noStrike">
                          <a:solidFill>
                            <a:srgbClr val="000000"/>
                          </a:solidFill>
                          <a:effectLst/>
                          <a:latin typeface="Calibri" panose="020F0502020204030204" pitchFamily="34" charset="0"/>
                        </a:rPr>
                        <a:t>KNN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0.820</a:t>
                      </a:r>
                    </a:p>
                  </a:txBody>
                  <a:tcPr marL="7620" marR="7620" marT="7620" marB="0" anchor="b"/>
                </a:tc>
                <a:extLst>
                  <a:ext uri="{0D108BD9-81ED-4DB2-BD59-A6C34878D82A}">
                    <a16:rowId xmlns:a16="http://schemas.microsoft.com/office/drawing/2014/main" val="1496779972"/>
                  </a:ext>
                </a:extLst>
              </a:tr>
              <a:tr h="370840">
                <a:tc>
                  <a:txBody>
                    <a:bodyPr/>
                    <a:lstStyle/>
                    <a:p>
                      <a:pPr algn="l" fontAlgn="b"/>
                      <a:r>
                        <a:rPr lang="en-IN" sz="2800" b="0" i="0" u="none" strike="noStrike" dirty="0">
                          <a:solidFill>
                            <a:srgbClr val="000000"/>
                          </a:solidFill>
                          <a:effectLst/>
                          <a:latin typeface="Calibri" panose="020F0502020204030204" pitchFamily="34" charset="0"/>
                        </a:rPr>
                        <a:t>SVR</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0.749</a:t>
                      </a:r>
                    </a:p>
                  </a:txBody>
                  <a:tcPr marL="7620" marR="7620" marT="7620" marB="0" anchor="b"/>
                </a:tc>
                <a:extLst>
                  <a:ext uri="{0D108BD9-81ED-4DB2-BD59-A6C34878D82A}">
                    <a16:rowId xmlns:a16="http://schemas.microsoft.com/office/drawing/2014/main" val="3529357070"/>
                  </a:ext>
                </a:extLst>
              </a:tr>
              <a:tr h="370840">
                <a:tc>
                  <a:txBody>
                    <a:bodyPr/>
                    <a:lstStyle/>
                    <a:p>
                      <a:pPr algn="l" fontAlgn="b"/>
                      <a:r>
                        <a:rPr lang="en-IN" sz="2800" b="0" i="0" u="none" strike="noStrike">
                          <a:solidFill>
                            <a:srgbClr val="000000"/>
                          </a:solidFill>
                          <a:effectLst/>
                          <a:latin typeface="Calibri" panose="020F0502020204030204" pitchFamily="34" charset="0"/>
                        </a:rPr>
                        <a:t>Bagging</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0.862</a:t>
                      </a:r>
                    </a:p>
                  </a:txBody>
                  <a:tcPr marL="7620" marR="7620" marT="7620" marB="0" anchor="b"/>
                </a:tc>
                <a:extLst>
                  <a:ext uri="{0D108BD9-81ED-4DB2-BD59-A6C34878D82A}">
                    <a16:rowId xmlns:a16="http://schemas.microsoft.com/office/drawing/2014/main" val="4132225263"/>
                  </a:ext>
                </a:extLst>
              </a:tr>
              <a:tr h="370840">
                <a:tc>
                  <a:txBody>
                    <a:bodyPr/>
                    <a:lstStyle/>
                    <a:p>
                      <a:pPr algn="l" fontAlgn="b"/>
                      <a:r>
                        <a:rPr lang="en-IN" sz="2800" b="0" i="0" u="none" strike="noStrike">
                          <a:solidFill>
                            <a:srgbClr val="000000"/>
                          </a:solidFill>
                          <a:effectLst/>
                          <a:latin typeface="Calibri" panose="020F0502020204030204" pitchFamily="34" charset="0"/>
                        </a:rPr>
                        <a:t>XGBoosting</a:t>
                      </a:r>
                    </a:p>
                  </a:txBody>
                  <a:tcPr marL="7620" marR="7620" marT="7620" marB="0" anchor="b"/>
                </a:tc>
                <a:tc>
                  <a:txBody>
                    <a:bodyPr/>
                    <a:lstStyle/>
                    <a:p>
                      <a:pPr algn="r" fontAlgn="b"/>
                      <a:r>
                        <a:rPr lang="en-IN" sz="2800" b="0" i="0" u="none" strike="noStrike" dirty="0">
                          <a:solidFill>
                            <a:srgbClr val="000000"/>
                          </a:solidFill>
                          <a:effectLst/>
                          <a:latin typeface="Calibri" panose="020F0502020204030204" pitchFamily="34" charset="0"/>
                        </a:rPr>
                        <a:t>0.647</a:t>
                      </a:r>
                    </a:p>
                  </a:txBody>
                  <a:tcPr marL="7620" marR="7620" marT="7620" marB="0" anchor="b"/>
                </a:tc>
                <a:extLst>
                  <a:ext uri="{0D108BD9-81ED-4DB2-BD59-A6C34878D82A}">
                    <a16:rowId xmlns:a16="http://schemas.microsoft.com/office/drawing/2014/main" val="1207821008"/>
                  </a:ext>
                </a:extLst>
              </a:tr>
            </a:tbl>
          </a:graphicData>
        </a:graphic>
      </p:graphicFrame>
      <p:sp>
        <p:nvSpPr>
          <p:cNvPr id="15" name="TextBox 14">
            <a:extLst>
              <a:ext uri="{FF2B5EF4-FFF2-40B4-BE49-F238E27FC236}">
                <a16:creationId xmlns:a16="http://schemas.microsoft.com/office/drawing/2014/main" id="{4A84DA04-AA66-470B-E036-1161B3FB9C7F}"/>
              </a:ext>
            </a:extLst>
          </p:cNvPr>
          <p:cNvSpPr txBox="1"/>
          <p:nvPr/>
        </p:nvSpPr>
        <p:spPr>
          <a:xfrm>
            <a:off x="2514600" y="7466401"/>
            <a:ext cx="12115800" cy="954107"/>
          </a:xfrm>
          <a:prstGeom prst="rect">
            <a:avLst/>
          </a:prstGeom>
          <a:noFill/>
        </p:spPr>
        <p:txBody>
          <a:bodyPr wrap="square" rtlCol="0">
            <a:spAutoFit/>
          </a:bodyPr>
          <a:lstStyle/>
          <a:p>
            <a:r>
              <a:rPr lang="en-IN" sz="2800" dirty="0">
                <a:latin typeface="Alatsi" panose="020B0604020202020204" charset="0"/>
              </a:rPr>
              <a:t>Here for  75-25 train-test split Multiple Regression is the best model as compared to the other models.</a:t>
            </a:r>
          </a:p>
        </p:txBody>
      </p:sp>
      <p:cxnSp>
        <p:nvCxnSpPr>
          <p:cNvPr id="16" name="Straight Arrow Connector 15">
            <a:extLst>
              <a:ext uri="{FF2B5EF4-FFF2-40B4-BE49-F238E27FC236}">
                <a16:creationId xmlns:a16="http://schemas.microsoft.com/office/drawing/2014/main" id="{46ABCF4E-8E66-3462-A30E-B3D94417A3A2}"/>
              </a:ext>
            </a:extLst>
          </p:cNvPr>
          <p:cNvCxnSpPr/>
          <p:nvPr/>
        </p:nvCxnSpPr>
        <p:spPr>
          <a:xfrm>
            <a:off x="3124200" y="3543300"/>
            <a:ext cx="1143000"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6197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22</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a:ea typeface="Alatsi"/>
                <a:cs typeface="Alatsi"/>
                <a:sym typeface="Alatsi"/>
              </a:rPr>
              <a:t>70-30 split</a:t>
            </a:r>
          </a:p>
        </p:txBody>
      </p:sp>
      <p:sp>
        <p:nvSpPr>
          <p:cNvPr id="10" name="Freeform 27">
            <a:extLst>
              <a:ext uri="{FF2B5EF4-FFF2-40B4-BE49-F238E27FC236}">
                <a16:creationId xmlns:a16="http://schemas.microsoft.com/office/drawing/2014/main" id="{8663F7A3-2208-7430-7522-BD4C9A3FF016}"/>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Freeform 28">
            <a:extLst>
              <a:ext uri="{FF2B5EF4-FFF2-40B4-BE49-F238E27FC236}">
                <a16:creationId xmlns:a16="http://schemas.microsoft.com/office/drawing/2014/main" id="{6573D35B-898A-2845-9C05-670C9B875640}"/>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AutoShape 2">
            <a:extLst>
              <a:ext uri="{FF2B5EF4-FFF2-40B4-BE49-F238E27FC236}">
                <a16:creationId xmlns:a16="http://schemas.microsoft.com/office/drawing/2014/main" id="{9799BD5E-A8D8-F1F2-6F00-80405A9A5506}"/>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AutoShape 3">
            <a:extLst>
              <a:ext uri="{FF2B5EF4-FFF2-40B4-BE49-F238E27FC236}">
                <a16:creationId xmlns:a16="http://schemas.microsoft.com/office/drawing/2014/main" id="{2E32113C-EB83-13BB-6908-2EA923264CEF}"/>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aphicFrame>
        <p:nvGraphicFramePr>
          <p:cNvPr id="14" name="Table 13">
            <a:extLst>
              <a:ext uri="{FF2B5EF4-FFF2-40B4-BE49-F238E27FC236}">
                <a16:creationId xmlns:a16="http://schemas.microsoft.com/office/drawing/2014/main" id="{223FCB9F-BA5A-B081-9607-FA80B98D12EE}"/>
              </a:ext>
            </a:extLst>
          </p:cNvPr>
          <p:cNvGraphicFramePr>
            <a:graphicFrameLocks noGrp="1"/>
          </p:cNvGraphicFramePr>
          <p:nvPr>
            <p:extLst>
              <p:ext uri="{D42A27DB-BD31-4B8C-83A1-F6EECF244321}">
                <p14:modId xmlns:p14="http://schemas.microsoft.com/office/powerpoint/2010/main" val="3267072993"/>
              </p:ext>
            </p:extLst>
          </p:nvPr>
        </p:nvGraphicFramePr>
        <p:xfrm>
          <a:off x="3886200" y="2841709"/>
          <a:ext cx="8686800" cy="3474720"/>
        </p:xfrm>
        <a:graphic>
          <a:graphicData uri="http://schemas.openxmlformats.org/drawingml/2006/table">
            <a:tbl>
              <a:tblPr firstRow="1" bandRow="1">
                <a:tableStyleId>{5C22544A-7EE6-4342-B048-85BDC9FD1C3A}</a:tableStyleId>
              </a:tblPr>
              <a:tblGrid>
                <a:gridCol w="4953000">
                  <a:extLst>
                    <a:ext uri="{9D8B030D-6E8A-4147-A177-3AD203B41FA5}">
                      <a16:colId xmlns:a16="http://schemas.microsoft.com/office/drawing/2014/main" val="3545492319"/>
                    </a:ext>
                  </a:extLst>
                </a:gridCol>
                <a:gridCol w="3733800">
                  <a:extLst>
                    <a:ext uri="{9D8B030D-6E8A-4147-A177-3AD203B41FA5}">
                      <a16:colId xmlns:a16="http://schemas.microsoft.com/office/drawing/2014/main" val="174832483"/>
                    </a:ext>
                  </a:extLst>
                </a:gridCol>
              </a:tblGrid>
              <a:tr h="370840">
                <a:tc>
                  <a:txBody>
                    <a:bodyPr/>
                    <a:lstStyle/>
                    <a:p>
                      <a:pPr algn="l" fontAlgn="b"/>
                      <a:r>
                        <a:rPr lang="en-IN" sz="2800" b="0" i="0" u="none" strike="noStrike" dirty="0">
                          <a:solidFill>
                            <a:srgbClr val="000000"/>
                          </a:solidFill>
                          <a:effectLst/>
                          <a:latin typeface="Calibri" panose="020F0502020204030204" pitchFamily="34" charset="0"/>
                        </a:rPr>
                        <a:t>Models/splits</a:t>
                      </a:r>
                    </a:p>
                  </a:txBody>
                  <a:tcPr marL="7620" marR="7620" marT="7620" marB="0" anchor="b"/>
                </a:tc>
                <a:tc>
                  <a:txBody>
                    <a:bodyPr/>
                    <a:lstStyle/>
                    <a:p>
                      <a:pPr algn="l" fontAlgn="b"/>
                      <a:r>
                        <a:rPr lang="en-US" sz="2800" b="0" i="0" u="none" strike="noStrike" dirty="0">
                          <a:solidFill>
                            <a:srgbClr val="000000"/>
                          </a:solidFill>
                          <a:effectLst/>
                          <a:latin typeface="Calibri" panose="020F0502020204030204" pitchFamily="34" charset="0"/>
                        </a:rPr>
                        <a:t>R</a:t>
                      </a:r>
                      <a:r>
                        <a:rPr lang="en-IN" sz="2800" b="0" i="0" u="none" strike="noStrike" dirty="0">
                          <a:solidFill>
                            <a:srgbClr val="000000"/>
                          </a:solidFill>
                          <a:effectLst/>
                          <a:latin typeface="Calibri" panose="020F0502020204030204" pitchFamily="34" charset="0"/>
                        </a:rPr>
                        <a:t>^2</a:t>
                      </a:r>
                    </a:p>
                  </a:txBody>
                  <a:tcPr marL="7620" marR="7620" marT="7620" marB="0" anchor="b"/>
                </a:tc>
                <a:extLst>
                  <a:ext uri="{0D108BD9-81ED-4DB2-BD59-A6C34878D82A}">
                    <a16:rowId xmlns:a16="http://schemas.microsoft.com/office/drawing/2014/main" val="3526656208"/>
                  </a:ext>
                </a:extLst>
              </a:tr>
              <a:tr h="370840">
                <a:tc>
                  <a:txBody>
                    <a:bodyPr/>
                    <a:lstStyle/>
                    <a:p>
                      <a:pPr algn="l" fontAlgn="b"/>
                      <a:r>
                        <a:rPr lang="en-IN" sz="2800" b="0" i="0" u="none" strike="noStrike">
                          <a:solidFill>
                            <a:srgbClr val="000000"/>
                          </a:solidFill>
                          <a:effectLst/>
                          <a:latin typeface="Calibri" panose="020F0502020204030204" pitchFamily="34" charset="0"/>
                        </a:rPr>
                        <a:t>Multiple Regression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0.926</a:t>
                      </a:r>
                    </a:p>
                  </a:txBody>
                  <a:tcPr marL="7620" marR="7620" marT="7620" marB="0" anchor="b"/>
                </a:tc>
                <a:extLst>
                  <a:ext uri="{0D108BD9-81ED-4DB2-BD59-A6C34878D82A}">
                    <a16:rowId xmlns:a16="http://schemas.microsoft.com/office/drawing/2014/main" val="1091514606"/>
                  </a:ext>
                </a:extLst>
              </a:tr>
              <a:tr h="370840">
                <a:tc>
                  <a:txBody>
                    <a:bodyPr/>
                    <a:lstStyle/>
                    <a:p>
                      <a:pPr algn="l" fontAlgn="b"/>
                      <a:r>
                        <a:rPr lang="en-IN" sz="2800" b="0" i="0" u="none" strike="noStrike" dirty="0">
                          <a:solidFill>
                            <a:srgbClr val="000000"/>
                          </a:solidFill>
                          <a:effectLst/>
                          <a:latin typeface="Calibri" panose="020F0502020204030204" pitchFamily="34" charset="0"/>
                        </a:rPr>
                        <a:t>Random Forest</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0.864</a:t>
                      </a:r>
                    </a:p>
                  </a:txBody>
                  <a:tcPr marL="7620" marR="7620" marT="7620" marB="0" anchor="b"/>
                </a:tc>
                <a:extLst>
                  <a:ext uri="{0D108BD9-81ED-4DB2-BD59-A6C34878D82A}">
                    <a16:rowId xmlns:a16="http://schemas.microsoft.com/office/drawing/2014/main" val="3127412546"/>
                  </a:ext>
                </a:extLst>
              </a:tr>
              <a:tr h="370840">
                <a:tc>
                  <a:txBody>
                    <a:bodyPr/>
                    <a:lstStyle/>
                    <a:p>
                      <a:pPr algn="l" fontAlgn="b"/>
                      <a:r>
                        <a:rPr lang="en-IN" sz="2800" b="0" i="0" u="none" strike="noStrike">
                          <a:solidFill>
                            <a:srgbClr val="000000"/>
                          </a:solidFill>
                          <a:effectLst/>
                          <a:latin typeface="Calibri" panose="020F0502020204030204" pitchFamily="34" charset="0"/>
                        </a:rPr>
                        <a:t>Dession Tree</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0.693</a:t>
                      </a:r>
                    </a:p>
                  </a:txBody>
                  <a:tcPr marL="7620" marR="7620" marT="7620" marB="0" anchor="b"/>
                </a:tc>
                <a:extLst>
                  <a:ext uri="{0D108BD9-81ED-4DB2-BD59-A6C34878D82A}">
                    <a16:rowId xmlns:a16="http://schemas.microsoft.com/office/drawing/2014/main" val="4256375311"/>
                  </a:ext>
                </a:extLst>
              </a:tr>
              <a:tr h="370840">
                <a:tc>
                  <a:txBody>
                    <a:bodyPr/>
                    <a:lstStyle/>
                    <a:p>
                      <a:pPr algn="l" fontAlgn="b"/>
                      <a:r>
                        <a:rPr lang="en-IN" sz="2800" b="0" i="0" u="none" strike="noStrike">
                          <a:solidFill>
                            <a:srgbClr val="000000"/>
                          </a:solidFill>
                          <a:effectLst/>
                          <a:latin typeface="Calibri" panose="020F0502020204030204" pitchFamily="34" charset="0"/>
                        </a:rPr>
                        <a:t>KNN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0.807</a:t>
                      </a:r>
                    </a:p>
                  </a:txBody>
                  <a:tcPr marL="7620" marR="7620" marT="7620" marB="0" anchor="b"/>
                </a:tc>
                <a:extLst>
                  <a:ext uri="{0D108BD9-81ED-4DB2-BD59-A6C34878D82A}">
                    <a16:rowId xmlns:a16="http://schemas.microsoft.com/office/drawing/2014/main" val="1199580693"/>
                  </a:ext>
                </a:extLst>
              </a:tr>
              <a:tr h="370840">
                <a:tc>
                  <a:txBody>
                    <a:bodyPr/>
                    <a:lstStyle/>
                    <a:p>
                      <a:pPr algn="l" fontAlgn="b"/>
                      <a:r>
                        <a:rPr lang="en-IN" sz="2800" b="0" i="0" u="none" strike="noStrike">
                          <a:solidFill>
                            <a:srgbClr val="000000"/>
                          </a:solidFill>
                          <a:effectLst/>
                          <a:latin typeface="Calibri" panose="020F0502020204030204" pitchFamily="34" charset="0"/>
                        </a:rPr>
                        <a:t>SVR</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0.758</a:t>
                      </a:r>
                    </a:p>
                  </a:txBody>
                  <a:tcPr marL="7620" marR="7620" marT="7620" marB="0" anchor="b"/>
                </a:tc>
                <a:extLst>
                  <a:ext uri="{0D108BD9-81ED-4DB2-BD59-A6C34878D82A}">
                    <a16:rowId xmlns:a16="http://schemas.microsoft.com/office/drawing/2014/main" val="383825120"/>
                  </a:ext>
                </a:extLst>
              </a:tr>
              <a:tr h="370840">
                <a:tc>
                  <a:txBody>
                    <a:bodyPr/>
                    <a:lstStyle/>
                    <a:p>
                      <a:pPr algn="l" fontAlgn="b"/>
                      <a:r>
                        <a:rPr lang="en-IN" sz="2800" b="0" i="0" u="none" strike="noStrike">
                          <a:solidFill>
                            <a:srgbClr val="000000"/>
                          </a:solidFill>
                          <a:effectLst/>
                          <a:latin typeface="Calibri" panose="020F0502020204030204" pitchFamily="34" charset="0"/>
                        </a:rPr>
                        <a:t>Bagging</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0.866</a:t>
                      </a:r>
                    </a:p>
                  </a:txBody>
                  <a:tcPr marL="7620" marR="7620" marT="7620" marB="0" anchor="b"/>
                </a:tc>
                <a:extLst>
                  <a:ext uri="{0D108BD9-81ED-4DB2-BD59-A6C34878D82A}">
                    <a16:rowId xmlns:a16="http://schemas.microsoft.com/office/drawing/2014/main" val="1197518364"/>
                  </a:ext>
                </a:extLst>
              </a:tr>
              <a:tr h="370840">
                <a:tc>
                  <a:txBody>
                    <a:bodyPr/>
                    <a:lstStyle/>
                    <a:p>
                      <a:pPr algn="l" fontAlgn="b"/>
                      <a:r>
                        <a:rPr lang="en-IN" sz="2800" b="0" i="0" u="none" strike="noStrike">
                          <a:solidFill>
                            <a:srgbClr val="000000"/>
                          </a:solidFill>
                          <a:effectLst/>
                          <a:latin typeface="Calibri" panose="020F0502020204030204" pitchFamily="34" charset="0"/>
                        </a:rPr>
                        <a:t>XGBoosting</a:t>
                      </a:r>
                    </a:p>
                  </a:txBody>
                  <a:tcPr marL="7620" marR="7620" marT="7620" marB="0" anchor="b"/>
                </a:tc>
                <a:tc>
                  <a:txBody>
                    <a:bodyPr/>
                    <a:lstStyle/>
                    <a:p>
                      <a:pPr algn="r" fontAlgn="b"/>
                      <a:r>
                        <a:rPr lang="en-IN" sz="2800" b="0" i="0" u="none" strike="noStrike" dirty="0">
                          <a:solidFill>
                            <a:srgbClr val="000000"/>
                          </a:solidFill>
                          <a:effectLst/>
                          <a:latin typeface="Calibri" panose="020F0502020204030204" pitchFamily="34" charset="0"/>
                        </a:rPr>
                        <a:t>0.539</a:t>
                      </a:r>
                    </a:p>
                  </a:txBody>
                  <a:tcPr marL="7620" marR="7620" marT="7620" marB="0" anchor="b"/>
                </a:tc>
                <a:extLst>
                  <a:ext uri="{0D108BD9-81ED-4DB2-BD59-A6C34878D82A}">
                    <a16:rowId xmlns:a16="http://schemas.microsoft.com/office/drawing/2014/main" val="800830582"/>
                  </a:ext>
                </a:extLst>
              </a:tr>
            </a:tbl>
          </a:graphicData>
        </a:graphic>
      </p:graphicFrame>
      <p:sp>
        <p:nvSpPr>
          <p:cNvPr id="15" name="TextBox 14">
            <a:extLst>
              <a:ext uri="{FF2B5EF4-FFF2-40B4-BE49-F238E27FC236}">
                <a16:creationId xmlns:a16="http://schemas.microsoft.com/office/drawing/2014/main" id="{70A0CFC9-DB3A-A61F-BE64-D1D7795A9D24}"/>
              </a:ext>
            </a:extLst>
          </p:cNvPr>
          <p:cNvSpPr txBox="1"/>
          <p:nvPr/>
        </p:nvSpPr>
        <p:spPr>
          <a:xfrm>
            <a:off x="2514600" y="7466401"/>
            <a:ext cx="12115800" cy="830997"/>
          </a:xfrm>
          <a:prstGeom prst="rect">
            <a:avLst/>
          </a:prstGeom>
          <a:noFill/>
        </p:spPr>
        <p:txBody>
          <a:bodyPr wrap="square" rtlCol="0">
            <a:spAutoFit/>
          </a:bodyPr>
          <a:lstStyle/>
          <a:p>
            <a:r>
              <a:rPr lang="en-IN" sz="2400" dirty="0">
                <a:latin typeface="Alatsi" panose="020B0604020202020204" charset="0"/>
              </a:rPr>
              <a:t>Here for  70-30 train-test split Multiple Regression is the best model as compared to the other models.</a:t>
            </a:r>
          </a:p>
        </p:txBody>
      </p:sp>
      <p:cxnSp>
        <p:nvCxnSpPr>
          <p:cNvPr id="16" name="Straight Arrow Connector 15">
            <a:extLst>
              <a:ext uri="{FF2B5EF4-FFF2-40B4-BE49-F238E27FC236}">
                <a16:creationId xmlns:a16="http://schemas.microsoft.com/office/drawing/2014/main" id="{3CA1E3C2-2273-0064-1B3E-FE4CC563F47B}"/>
              </a:ext>
            </a:extLst>
          </p:cNvPr>
          <p:cNvCxnSpPr/>
          <p:nvPr/>
        </p:nvCxnSpPr>
        <p:spPr>
          <a:xfrm>
            <a:off x="2667000" y="3467100"/>
            <a:ext cx="1143000"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72191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B6D141F2-FEEC-2610-C6CE-8EDB248D951F}"/>
              </a:ext>
            </a:extLst>
          </p:cNvPr>
          <p:cNvGrpSpPr/>
          <p:nvPr/>
        </p:nvGrpSpPr>
        <p:grpSpPr>
          <a:xfrm>
            <a:off x="15859155" y="0"/>
            <a:ext cx="1562612" cy="1673225"/>
            <a:chOff x="0" y="0"/>
            <a:chExt cx="2083482" cy="2230967"/>
          </a:xfrm>
        </p:grpSpPr>
        <p:grpSp>
          <p:nvGrpSpPr>
            <p:cNvPr id="3" name="Group 5">
              <a:extLst>
                <a:ext uri="{FF2B5EF4-FFF2-40B4-BE49-F238E27FC236}">
                  <a16:creationId xmlns:a16="http://schemas.microsoft.com/office/drawing/2014/main" id="{921A148F-7B20-003B-3CBD-20881424CEAD}"/>
                </a:ext>
              </a:extLst>
            </p:cNvPr>
            <p:cNvGrpSpPr/>
            <p:nvPr/>
          </p:nvGrpSpPr>
          <p:grpSpPr>
            <a:xfrm>
              <a:off x="75599" y="0"/>
              <a:ext cx="1932284" cy="2230967"/>
              <a:chOff x="0" y="0"/>
              <a:chExt cx="703982" cy="812800"/>
            </a:xfrm>
          </p:grpSpPr>
          <p:sp>
            <p:nvSpPr>
              <p:cNvPr id="5" name="Freeform 6">
                <a:extLst>
                  <a:ext uri="{FF2B5EF4-FFF2-40B4-BE49-F238E27FC236}">
                    <a16:creationId xmlns:a16="http://schemas.microsoft.com/office/drawing/2014/main" id="{F85D6C83-5CA5-367F-C4A5-AF815AAC39F1}"/>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6" name="TextBox 7">
                <a:extLst>
                  <a:ext uri="{FF2B5EF4-FFF2-40B4-BE49-F238E27FC236}">
                    <a16:creationId xmlns:a16="http://schemas.microsoft.com/office/drawing/2014/main" id="{6C54CD3D-60F3-FD9D-FF6A-D546AF6B057D}"/>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4" name="TextBox 8">
              <a:extLst>
                <a:ext uri="{FF2B5EF4-FFF2-40B4-BE49-F238E27FC236}">
                  <a16:creationId xmlns:a16="http://schemas.microsoft.com/office/drawing/2014/main" id="{18572F49-554F-E62A-E061-E5AAF5B302E8}"/>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23</a:t>
              </a:r>
            </a:p>
          </p:txBody>
        </p:sp>
      </p:grpSp>
      <p:sp>
        <p:nvSpPr>
          <p:cNvPr id="7" name="TextBox 11">
            <a:extLst>
              <a:ext uri="{FF2B5EF4-FFF2-40B4-BE49-F238E27FC236}">
                <a16:creationId xmlns:a16="http://schemas.microsoft.com/office/drawing/2014/main" id="{1BC17686-6C95-6ED7-68DC-068D10F14A27}"/>
              </a:ext>
            </a:extLst>
          </p:cNvPr>
          <p:cNvSpPr txBox="1"/>
          <p:nvPr/>
        </p:nvSpPr>
        <p:spPr>
          <a:xfrm>
            <a:off x="1236347" y="866775"/>
            <a:ext cx="15815306"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a:ea typeface="Alatsi"/>
                <a:cs typeface="Alatsi"/>
                <a:sym typeface="Alatsi"/>
              </a:rPr>
              <a:t>60-40 split</a:t>
            </a:r>
          </a:p>
        </p:txBody>
      </p:sp>
      <p:sp>
        <p:nvSpPr>
          <p:cNvPr id="10" name="Freeform 27">
            <a:extLst>
              <a:ext uri="{FF2B5EF4-FFF2-40B4-BE49-F238E27FC236}">
                <a16:creationId xmlns:a16="http://schemas.microsoft.com/office/drawing/2014/main" id="{8663F7A3-2208-7430-7522-BD4C9A3FF016}"/>
              </a:ext>
            </a:extLst>
          </p:cNvPr>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Freeform 28">
            <a:extLst>
              <a:ext uri="{FF2B5EF4-FFF2-40B4-BE49-F238E27FC236}">
                <a16:creationId xmlns:a16="http://schemas.microsoft.com/office/drawing/2014/main" id="{6573D35B-898A-2845-9C05-670C9B875640}"/>
              </a:ext>
            </a:extLst>
          </p:cNvPr>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AutoShape 2">
            <a:extLst>
              <a:ext uri="{FF2B5EF4-FFF2-40B4-BE49-F238E27FC236}">
                <a16:creationId xmlns:a16="http://schemas.microsoft.com/office/drawing/2014/main" id="{9799BD5E-A8D8-F1F2-6F00-80405A9A5506}"/>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9" name="AutoShape 3">
            <a:extLst>
              <a:ext uri="{FF2B5EF4-FFF2-40B4-BE49-F238E27FC236}">
                <a16:creationId xmlns:a16="http://schemas.microsoft.com/office/drawing/2014/main" id="{2E32113C-EB83-13BB-6908-2EA923264CEF}"/>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aphicFrame>
        <p:nvGraphicFramePr>
          <p:cNvPr id="14" name="Table 13">
            <a:extLst>
              <a:ext uri="{FF2B5EF4-FFF2-40B4-BE49-F238E27FC236}">
                <a16:creationId xmlns:a16="http://schemas.microsoft.com/office/drawing/2014/main" id="{223FCB9F-BA5A-B081-9607-FA80B98D12EE}"/>
              </a:ext>
            </a:extLst>
          </p:cNvPr>
          <p:cNvGraphicFramePr>
            <a:graphicFrameLocks noGrp="1"/>
          </p:cNvGraphicFramePr>
          <p:nvPr>
            <p:extLst>
              <p:ext uri="{D42A27DB-BD31-4B8C-83A1-F6EECF244321}">
                <p14:modId xmlns:p14="http://schemas.microsoft.com/office/powerpoint/2010/main" val="2169502363"/>
              </p:ext>
            </p:extLst>
          </p:nvPr>
        </p:nvGraphicFramePr>
        <p:xfrm>
          <a:off x="3886200" y="2841709"/>
          <a:ext cx="8686800" cy="3474720"/>
        </p:xfrm>
        <a:graphic>
          <a:graphicData uri="http://schemas.openxmlformats.org/drawingml/2006/table">
            <a:tbl>
              <a:tblPr firstRow="1" bandRow="1">
                <a:tableStyleId>{5C22544A-7EE6-4342-B048-85BDC9FD1C3A}</a:tableStyleId>
              </a:tblPr>
              <a:tblGrid>
                <a:gridCol w="4953000">
                  <a:extLst>
                    <a:ext uri="{9D8B030D-6E8A-4147-A177-3AD203B41FA5}">
                      <a16:colId xmlns:a16="http://schemas.microsoft.com/office/drawing/2014/main" val="3545492319"/>
                    </a:ext>
                  </a:extLst>
                </a:gridCol>
                <a:gridCol w="3733800">
                  <a:extLst>
                    <a:ext uri="{9D8B030D-6E8A-4147-A177-3AD203B41FA5}">
                      <a16:colId xmlns:a16="http://schemas.microsoft.com/office/drawing/2014/main" val="174832483"/>
                    </a:ext>
                  </a:extLst>
                </a:gridCol>
              </a:tblGrid>
              <a:tr h="370840">
                <a:tc>
                  <a:txBody>
                    <a:bodyPr/>
                    <a:lstStyle/>
                    <a:p>
                      <a:pPr algn="l" fontAlgn="b"/>
                      <a:r>
                        <a:rPr lang="en-IN" sz="2800" b="0" i="0" u="none" strike="noStrike">
                          <a:solidFill>
                            <a:srgbClr val="000000"/>
                          </a:solidFill>
                          <a:effectLst/>
                          <a:latin typeface="Calibri" panose="020F0502020204030204" pitchFamily="34" charset="0"/>
                        </a:rPr>
                        <a:t>Models/splits</a:t>
                      </a:r>
                    </a:p>
                  </a:txBody>
                  <a:tcPr marL="7620" marR="7620" marT="7620" marB="0" anchor="b"/>
                </a:tc>
                <a:tc>
                  <a:txBody>
                    <a:bodyPr/>
                    <a:lstStyle/>
                    <a:p>
                      <a:pPr algn="l" fontAlgn="b"/>
                      <a:r>
                        <a:rPr lang="en-US" sz="2800" b="0" i="0" u="none" strike="noStrike" dirty="0">
                          <a:solidFill>
                            <a:srgbClr val="000000"/>
                          </a:solidFill>
                          <a:effectLst/>
                          <a:latin typeface="Calibri" panose="020F0502020204030204" pitchFamily="34" charset="0"/>
                        </a:rPr>
                        <a:t>R</a:t>
                      </a:r>
                      <a:r>
                        <a:rPr lang="en-IN" sz="2800" b="0" i="0" u="none" strike="noStrike" dirty="0">
                          <a:solidFill>
                            <a:srgbClr val="000000"/>
                          </a:solidFill>
                          <a:effectLst/>
                          <a:latin typeface="Calibri" panose="020F0502020204030204" pitchFamily="34" charset="0"/>
                        </a:rPr>
                        <a:t>^2</a:t>
                      </a:r>
                    </a:p>
                  </a:txBody>
                  <a:tcPr marL="7620" marR="7620" marT="7620" marB="0" anchor="b"/>
                </a:tc>
                <a:extLst>
                  <a:ext uri="{0D108BD9-81ED-4DB2-BD59-A6C34878D82A}">
                    <a16:rowId xmlns:a16="http://schemas.microsoft.com/office/drawing/2014/main" val="3526656208"/>
                  </a:ext>
                </a:extLst>
              </a:tr>
              <a:tr h="370840">
                <a:tc>
                  <a:txBody>
                    <a:bodyPr/>
                    <a:lstStyle/>
                    <a:p>
                      <a:pPr algn="l" fontAlgn="b"/>
                      <a:r>
                        <a:rPr lang="en-IN" sz="2800" b="0" i="0" u="none" strike="noStrike">
                          <a:solidFill>
                            <a:srgbClr val="000000"/>
                          </a:solidFill>
                          <a:effectLst/>
                          <a:latin typeface="Calibri" panose="020F0502020204030204" pitchFamily="34" charset="0"/>
                        </a:rPr>
                        <a:t>Multiple Regression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0.913</a:t>
                      </a:r>
                    </a:p>
                  </a:txBody>
                  <a:tcPr marL="7620" marR="7620" marT="7620" marB="0" anchor="b"/>
                </a:tc>
                <a:extLst>
                  <a:ext uri="{0D108BD9-81ED-4DB2-BD59-A6C34878D82A}">
                    <a16:rowId xmlns:a16="http://schemas.microsoft.com/office/drawing/2014/main" val="1091514606"/>
                  </a:ext>
                </a:extLst>
              </a:tr>
              <a:tr h="370840">
                <a:tc>
                  <a:txBody>
                    <a:bodyPr/>
                    <a:lstStyle/>
                    <a:p>
                      <a:pPr algn="l" fontAlgn="b"/>
                      <a:r>
                        <a:rPr lang="en-IN" sz="2800" b="0" i="0" u="none" strike="noStrike">
                          <a:solidFill>
                            <a:srgbClr val="000000"/>
                          </a:solidFill>
                          <a:effectLst/>
                          <a:latin typeface="Calibri" panose="020F0502020204030204" pitchFamily="34" charset="0"/>
                        </a:rPr>
                        <a:t>Random Forest</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0.878</a:t>
                      </a:r>
                    </a:p>
                  </a:txBody>
                  <a:tcPr marL="7620" marR="7620" marT="7620" marB="0" anchor="b"/>
                </a:tc>
                <a:extLst>
                  <a:ext uri="{0D108BD9-81ED-4DB2-BD59-A6C34878D82A}">
                    <a16:rowId xmlns:a16="http://schemas.microsoft.com/office/drawing/2014/main" val="3127412546"/>
                  </a:ext>
                </a:extLst>
              </a:tr>
              <a:tr h="370840">
                <a:tc>
                  <a:txBody>
                    <a:bodyPr/>
                    <a:lstStyle/>
                    <a:p>
                      <a:pPr algn="l" fontAlgn="b"/>
                      <a:r>
                        <a:rPr lang="en-IN" sz="2800" b="0" i="0" u="none" strike="noStrike">
                          <a:solidFill>
                            <a:srgbClr val="000000"/>
                          </a:solidFill>
                          <a:effectLst/>
                          <a:latin typeface="Calibri" panose="020F0502020204030204" pitchFamily="34" charset="0"/>
                        </a:rPr>
                        <a:t>Dession Tree</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0.729</a:t>
                      </a:r>
                    </a:p>
                  </a:txBody>
                  <a:tcPr marL="7620" marR="7620" marT="7620" marB="0" anchor="b"/>
                </a:tc>
                <a:extLst>
                  <a:ext uri="{0D108BD9-81ED-4DB2-BD59-A6C34878D82A}">
                    <a16:rowId xmlns:a16="http://schemas.microsoft.com/office/drawing/2014/main" val="4256375311"/>
                  </a:ext>
                </a:extLst>
              </a:tr>
              <a:tr h="370840">
                <a:tc>
                  <a:txBody>
                    <a:bodyPr/>
                    <a:lstStyle/>
                    <a:p>
                      <a:pPr algn="l" fontAlgn="b"/>
                      <a:r>
                        <a:rPr lang="en-IN" sz="2800" b="0" i="0" u="none" strike="noStrike" dirty="0">
                          <a:solidFill>
                            <a:srgbClr val="000000"/>
                          </a:solidFill>
                          <a:effectLst/>
                          <a:latin typeface="Calibri" panose="020F0502020204030204" pitchFamily="34" charset="0"/>
                        </a:rPr>
                        <a:t>KNN</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0.802</a:t>
                      </a:r>
                    </a:p>
                  </a:txBody>
                  <a:tcPr marL="7620" marR="7620" marT="7620" marB="0" anchor="b"/>
                </a:tc>
                <a:extLst>
                  <a:ext uri="{0D108BD9-81ED-4DB2-BD59-A6C34878D82A}">
                    <a16:rowId xmlns:a16="http://schemas.microsoft.com/office/drawing/2014/main" val="1199580693"/>
                  </a:ext>
                </a:extLst>
              </a:tr>
              <a:tr h="370840">
                <a:tc>
                  <a:txBody>
                    <a:bodyPr/>
                    <a:lstStyle/>
                    <a:p>
                      <a:pPr algn="l" fontAlgn="b"/>
                      <a:r>
                        <a:rPr lang="en-IN" sz="2800" b="0" i="0" u="none" strike="noStrike">
                          <a:solidFill>
                            <a:srgbClr val="000000"/>
                          </a:solidFill>
                          <a:effectLst/>
                          <a:latin typeface="Calibri" panose="020F0502020204030204" pitchFamily="34" charset="0"/>
                        </a:rPr>
                        <a:t>SVR</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0.736</a:t>
                      </a:r>
                    </a:p>
                  </a:txBody>
                  <a:tcPr marL="7620" marR="7620" marT="7620" marB="0" anchor="b"/>
                </a:tc>
                <a:extLst>
                  <a:ext uri="{0D108BD9-81ED-4DB2-BD59-A6C34878D82A}">
                    <a16:rowId xmlns:a16="http://schemas.microsoft.com/office/drawing/2014/main" val="383825120"/>
                  </a:ext>
                </a:extLst>
              </a:tr>
              <a:tr h="370840">
                <a:tc>
                  <a:txBody>
                    <a:bodyPr/>
                    <a:lstStyle/>
                    <a:p>
                      <a:pPr algn="l" fontAlgn="b"/>
                      <a:r>
                        <a:rPr lang="en-IN" sz="2800" b="0" i="0" u="none" strike="noStrike">
                          <a:solidFill>
                            <a:srgbClr val="000000"/>
                          </a:solidFill>
                          <a:effectLst/>
                          <a:latin typeface="Calibri" panose="020F0502020204030204" pitchFamily="34" charset="0"/>
                        </a:rPr>
                        <a:t>Bagging</a:t>
                      </a:r>
                    </a:p>
                  </a:txBody>
                  <a:tcPr marL="7620" marR="7620" marT="7620" marB="0" anchor="b"/>
                </a:tc>
                <a:tc>
                  <a:txBody>
                    <a:bodyPr/>
                    <a:lstStyle/>
                    <a:p>
                      <a:pPr algn="r" fontAlgn="b"/>
                      <a:r>
                        <a:rPr lang="en-IN" sz="2800" b="0" i="0" u="none" strike="noStrike">
                          <a:solidFill>
                            <a:srgbClr val="000000"/>
                          </a:solidFill>
                          <a:effectLst/>
                          <a:latin typeface="Calibri" panose="020F0502020204030204" pitchFamily="34" charset="0"/>
                        </a:rPr>
                        <a:t>0.869</a:t>
                      </a:r>
                    </a:p>
                  </a:txBody>
                  <a:tcPr marL="7620" marR="7620" marT="7620" marB="0" anchor="b"/>
                </a:tc>
                <a:extLst>
                  <a:ext uri="{0D108BD9-81ED-4DB2-BD59-A6C34878D82A}">
                    <a16:rowId xmlns:a16="http://schemas.microsoft.com/office/drawing/2014/main" val="1197518364"/>
                  </a:ext>
                </a:extLst>
              </a:tr>
              <a:tr h="370840">
                <a:tc>
                  <a:txBody>
                    <a:bodyPr/>
                    <a:lstStyle/>
                    <a:p>
                      <a:pPr algn="l" fontAlgn="b"/>
                      <a:r>
                        <a:rPr lang="en-IN" sz="2800" b="0" i="0" u="none" strike="noStrike">
                          <a:solidFill>
                            <a:srgbClr val="000000"/>
                          </a:solidFill>
                          <a:effectLst/>
                          <a:latin typeface="Calibri" panose="020F0502020204030204" pitchFamily="34" charset="0"/>
                        </a:rPr>
                        <a:t>XGBoosting</a:t>
                      </a:r>
                    </a:p>
                  </a:txBody>
                  <a:tcPr marL="7620" marR="7620" marT="7620" marB="0" anchor="b"/>
                </a:tc>
                <a:tc>
                  <a:txBody>
                    <a:bodyPr/>
                    <a:lstStyle/>
                    <a:p>
                      <a:pPr algn="r" fontAlgn="b"/>
                      <a:r>
                        <a:rPr lang="en-IN" sz="2800" b="0" i="0" u="none" strike="noStrike" dirty="0">
                          <a:solidFill>
                            <a:srgbClr val="000000"/>
                          </a:solidFill>
                          <a:effectLst/>
                          <a:latin typeface="Calibri" panose="020F0502020204030204" pitchFamily="34" charset="0"/>
                        </a:rPr>
                        <a:t>0.558</a:t>
                      </a:r>
                    </a:p>
                  </a:txBody>
                  <a:tcPr marL="7620" marR="7620" marT="7620" marB="0" anchor="b"/>
                </a:tc>
                <a:extLst>
                  <a:ext uri="{0D108BD9-81ED-4DB2-BD59-A6C34878D82A}">
                    <a16:rowId xmlns:a16="http://schemas.microsoft.com/office/drawing/2014/main" val="800830582"/>
                  </a:ext>
                </a:extLst>
              </a:tr>
            </a:tbl>
          </a:graphicData>
        </a:graphic>
      </p:graphicFrame>
      <p:sp>
        <p:nvSpPr>
          <p:cNvPr id="15" name="TextBox 14">
            <a:extLst>
              <a:ext uri="{FF2B5EF4-FFF2-40B4-BE49-F238E27FC236}">
                <a16:creationId xmlns:a16="http://schemas.microsoft.com/office/drawing/2014/main" id="{70A0CFC9-DB3A-A61F-BE64-D1D7795A9D24}"/>
              </a:ext>
            </a:extLst>
          </p:cNvPr>
          <p:cNvSpPr txBox="1"/>
          <p:nvPr/>
        </p:nvSpPr>
        <p:spPr>
          <a:xfrm>
            <a:off x="2514600" y="7466401"/>
            <a:ext cx="12115800" cy="954107"/>
          </a:xfrm>
          <a:prstGeom prst="rect">
            <a:avLst/>
          </a:prstGeom>
          <a:noFill/>
        </p:spPr>
        <p:txBody>
          <a:bodyPr wrap="square" rtlCol="0">
            <a:spAutoFit/>
          </a:bodyPr>
          <a:lstStyle/>
          <a:p>
            <a:r>
              <a:rPr lang="en-IN" sz="2800" dirty="0">
                <a:latin typeface="Alatsi" panose="020B0604020202020204" charset="0"/>
              </a:rPr>
              <a:t>Here for  60-40 train-test split Multiple Regression is the best model as compared to the other models.</a:t>
            </a:r>
          </a:p>
        </p:txBody>
      </p:sp>
      <p:cxnSp>
        <p:nvCxnSpPr>
          <p:cNvPr id="11" name="Straight Arrow Connector 10">
            <a:extLst>
              <a:ext uri="{FF2B5EF4-FFF2-40B4-BE49-F238E27FC236}">
                <a16:creationId xmlns:a16="http://schemas.microsoft.com/office/drawing/2014/main" id="{A051C648-11F8-5B1C-2FF8-680F345C553D}"/>
              </a:ext>
            </a:extLst>
          </p:cNvPr>
          <p:cNvCxnSpPr/>
          <p:nvPr/>
        </p:nvCxnSpPr>
        <p:spPr>
          <a:xfrm>
            <a:off x="2667000" y="3467100"/>
            <a:ext cx="1143000"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18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085848" y="866775"/>
            <a:ext cx="16230600" cy="856966"/>
          </a:xfrm>
          <a:prstGeom prst="rect">
            <a:avLst/>
          </a:prstGeom>
        </p:spPr>
        <p:txBody>
          <a:bodyPr lIns="0" tIns="0" rIns="0" bIns="0" rtlCol="0" anchor="t">
            <a:spAutoFit/>
          </a:bodyPr>
          <a:lstStyle/>
          <a:p>
            <a:pPr algn="ct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LITERATURE REVIEW</a:t>
            </a:r>
          </a:p>
        </p:txBody>
      </p:sp>
      <p:grpSp>
        <p:nvGrpSpPr>
          <p:cNvPr id="3" name="Group 3"/>
          <p:cNvGrpSpPr/>
          <p:nvPr/>
        </p:nvGrpSpPr>
        <p:grpSpPr>
          <a:xfrm>
            <a:off x="865844" y="3426310"/>
            <a:ext cx="1115356" cy="111535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txBody>
            <a:bodyPr/>
            <a:lstStyle/>
            <a:p>
              <a:endParaRPr lang="en-US"/>
            </a:p>
          </p:txBody>
        </p:sp>
        <p:sp>
          <p:nvSpPr>
            <p:cNvPr id="5" name="TextBox 5"/>
            <p:cNvSpPr txBox="1"/>
            <p:nvPr/>
          </p:nvSpPr>
          <p:spPr>
            <a:xfrm>
              <a:off x="76200" y="38100"/>
              <a:ext cx="660400" cy="698500"/>
            </a:xfrm>
            <a:prstGeom prst="rect">
              <a:avLst/>
            </a:prstGeom>
          </p:spPr>
          <p:txBody>
            <a:bodyPr lIns="51259" tIns="51259" rIns="51259" bIns="51259" rtlCol="0" anchor="ctr"/>
            <a:lstStyle/>
            <a:p>
              <a:pPr algn="ctr">
                <a:lnSpc>
                  <a:spcPts val="2659"/>
                </a:lnSpc>
              </a:pPr>
              <a:endParaRPr/>
            </a:p>
          </p:txBody>
        </p:sp>
      </p:grpSp>
      <p:sp>
        <p:nvSpPr>
          <p:cNvPr id="6" name="TextBox 6"/>
          <p:cNvSpPr txBox="1"/>
          <p:nvPr/>
        </p:nvSpPr>
        <p:spPr>
          <a:xfrm>
            <a:off x="865844" y="3492439"/>
            <a:ext cx="1115356" cy="878324"/>
          </a:xfrm>
          <a:prstGeom prst="rect">
            <a:avLst/>
          </a:prstGeom>
        </p:spPr>
        <p:txBody>
          <a:bodyPr lIns="0" tIns="0" rIns="0" bIns="0" rtlCol="0" anchor="t">
            <a:spAutoFit/>
          </a:bodyPr>
          <a:lstStyle/>
          <a:p>
            <a:pPr algn="ctr">
              <a:lnSpc>
                <a:spcPts val="7111"/>
              </a:lnSpc>
            </a:pPr>
            <a:r>
              <a:rPr lang="en-US" sz="5079" dirty="0">
                <a:solidFill>
                  <a:srgbClr val="000000"/>
                </a:solidFill>
                <a:latin typeface="Alatsi"/>
                <a:ea typeface="Alatsi"/>
                <a:cs typeface="Alatsi"/>
                <a:sym typeface="Alatsi"/>
              </a:rPr>
              <a:t>1</a:t>
            </a:r>
          </a:p>
        </p:txBody>
      </p:sp>
      <p:grpSp>
        <p:nvGrpSpPr>
          <p:cNvPr id="7" name="Group 7"/>
          <p:cNvGrpSpPr/>
          <p:nvPr/>
        </p:nvGrpSpPr>
        <p:grpSpPr>
          <a:xfrm>
            <a:off x="865844" y="6195591"/>
            <a:ext cx="1115356" cy="1115356"/>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txBody>
            <a:bodyPr/>
            <a:lstStyle/>
            <a:p>
              <a:endParaRPr lang="en-US"/>
            </a:p>
          </p:txBody>
        </p:sp>
        <p:sp>
          <p:nvSpPr>
            <p:cNvPr id="9" name="TextBox 9"/>
            <p:cNvSpPr txBox="1"/>
            <p:nvPr/>
          </p:nvSpPr>
          <p:spPr>
            <a:xfrm>
              <a:off x="76200" y="38100"/>
              <a:ext cx="660400" cy="698500"/>
            </a:xfrm>
            <a:prstGeom prst="rect">
              <a:avLst/>
            </a:prstGeom>
          </p:spPr>
          <p:txBody>
            <a:bodyPr lIns="51259" tIns="51259" rIns="51259" bIns="51259" rtlCol="0" anchor="ctr"/>
            <a:lstStyle/>
            <a:p>
              <a:pPr algn="ctr">
                <a:lnSpc>
                  <a:spcPts val="2659"/>
                </a:lnSpc>
              </a:pPr>
              <a:endParaRPr/>
            </a:p>
          </p:txBody>
        </p:sp>
      </p:grpSp>
      <p:sp>
        <p:nvSpPr>
          <p:cNvPr id="10" name="TextBox 10"/>
          <p:cNvSpPr txBox="1"/>
          <p:nvPr/>
        </p:nvSpPr>
        <p:spPr>
          <a:xfrm>
            <a:off x="865844" y="6294835"/>
            <a:ext cx="1115356" cy="844462"/>
          </a:xfrm>
          <a:prstGeom prst="rect">
            <a:avLst/>
          </a:prstGeom>
        </p:spPr>
        <p:txBody>
          <a:bodyPr lIns="0" tIns="0" rIns="0" bIns="0" rtlCol="0" anchor="t">
            <a:spAutoFit/>
          </a:bodyPr>
          <a:lstStyle/>
          <a:p>
            <a:pPr algn="ctr">
              <a:lnSpc>
                <a:spcPts val="7111"/>
              </a:lnSpc>
            </a:pPr>
            <a:r>
              <a:rPr lang="en-US" sz="4800">
                <a:solidFill>
                  <a:srgbClr val="000000"/>
                </a:solidFill>
                <a:latin typeface="Alatsi"/>
                <a:ea typeface="Alatsi"/>
                <a:cs typeface="Alatsi"/>
                <a:sym typeface="Alatsi"/>
              </a:rPr>
              <a:t>2</a:t>
            </a:r>
          </a:p>
        </p:txBody>
      </p:sp>
      <p:grpSp>
        <p:nvGrpSpPr>
          <p:cNvPr id="11" name="Group 11"/>
          <p:cNvGrpSpPr/>
          <p:nvPr/>
        </p:nvGrpSpPr>
        <p:grpSpPr>
          <a:xfrm>
            <a:off x="-3657600" y="6891327"/>
            <a:ext cx="1115356" cy="111535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txBody>
            <a:bodyPr/>
            <a:lstStyle/>
            <a:p>
              <a:endParaRPr lang="en-US"/>
            </a:p>
          </p:txBody>
        </p:sp>
        <p:sp>
          <p:nvSpPr>
            <p:cNvPr id="13" name="TextBox 13"/>
            <p:cNvSpPr txBox="1"/>
            <p:nvPr/>
          </p:nvSpPr>
          <p:spPr>
            <a:xfrm>
              <a:off x="76200" y="38100"/>
              <a:ext cx="660400" cy="698500"/>
            </a:xfrm>
            <a:prstGeom prst="rect">
              <a:avLst/>
            </a:prstGeom>
          </p:spPr>
          <p:txBody>
            <a:bodyPr lIns="51259" tIns="51259" rIns="51259" bIns="51259" rtlCol="0" anchor="ctr"/>
            <a:lstStyle/>
            <a:p>
              <a:pPr algn="ctr">
                <a:lnSpc>
                  <a:spcPts val="2659"/>
                </a:lnSpc>
              </a:pPr>
              <a:endParaRPr/>
            </a:p>
          </p:txBody>
        </p:sp>
      </p:grpSp>
      <p:sp>
        <p:nvSpPr>
          <p:cNvPr id="14" name="TextBox 14"/>
          <p:cNvSpPr txBox="1"/>
          <p:nvPr/>
        </p:nvSpPr>
        <p:spPr>
          <a:xfrm>
            <a:off x="-3657600" y="6943609"/>
            <a:ext cx="1115356" cy="878324"/>
          </a:xfrm>
          <a:prstGeom prst="rect">
            <a:avLst/>
          </a:prstGeom>
        </p:spPr>
        <p:txBody>
          <a:bodyPr lIns="0" tIns="0" rIns="0" bIns="0" rtlCol="0" anchor="t">
            <a:spAutoFit/>
          </a:bodyPr>
          <a:lstStyle/>
          <a:p>
            <a:pPr algn="ctr">
              <a:lnSpc>
                <a:spcPts val="7111"/>
              </a:lnSpc>
            </a:pPr>
            <a:r>
              <a:rPr lang="en-US" sz="5079" dirty="0">
                <a:solidFill>
                  <a:srgbClr val="000000"/>
                </a:solidFill>
                <a:latin typeface="Alatsi"/>
                <a:ea typeface="Alatsi"/>
                <a:cs typeface="Alatsi"/>
                <a:sym typeface="Alatsi"/>
              </a:rPr>
              <a:t>3</a:t>
            </a:r>
          </a:p>
        </p:txBody>
      </p:sp>
      <p:sp>
        <p:nvSpPr>
          <p:cNvPr id="15" name="TextBox 15"/>
          <p:cNvSpPr txBox="1"/>
          <p:nvPr/>
        </p:nvSpPr>
        <p:spPr>
          <a:xfrm>
            <a:off x="2438400" y="2552700"/>
            <a:ext cx="14361395" cy="2872581"/>
          </a:xfrm>
          <a:prstGeom prst="rect">
            <a:avLst/>
          </a:prstGeom>
        </p:spPr>
        <p:txBody>
          <a:bodyPr lIns="0" tIns="0" rIns="0" bIns="0" rtlCol="0" anchor="t">
            <a:spAutoFit/>
          </a:bodyPr>
          <a:lstStyle/>
          <a:p>
            <a:pPr algn="l">
              <a:lnSpc>
                <a:spcPts val="3231"/>
              </a:lnSpc>
            </a:pPr>
            <a:r>
              <a:rPr lang="en-US" sz="3200" dirty="0">
                <a:solidFill>
                  <a:srgbClr val="000000"/>
                </a:solidFill>
                <a:latin typeface="Urdu Typesetting" panose="03020402040406030203" pitchFamily="66" charset="-78"/>
                <a:ea typeface="Alatsi"/>
                <a:cs typeface="Urdu Typesetting" panose="03020402040406030203" pitchFamily="66" charset="-78"/>
                <a:sym typeface="Alatsi"/>
              </a:rPr>
              <a:t>In a study by </a:t>
            </a:r>
            <a:r>
              <a:rPr lang="en-US" sz="3200" b="1" dirty="0">
                <a:solidFill>
                  <a:srgbClr val="000000"/>
                </a:solidFill>
                <a:latin typeface="Urdu Typesetting" panose="03020402040406030203" pitchFamily="66" charset="-78"/>
                <a:ea typeface="Alatsi"/>
                <a:cs typeface="Urdu Typesetting" panose="03020402040406030203" pitchFamily="66" charset="-78"/>
                <a:sym typeface="Alatsi"/>
                <a:hlinkClick r:id="rId2"/>
              </a:rPr>
              <a:t>Zakir Hossain, Enamul Kabir, and Rumana Rois </a:t>
            </a:r>
            <a:r>
              <a:rPr lang="en-US" sz="3200" dirty="0">
                <a:solidFill>
                  <a:srgbClr val="000000"/>
                </a:solidFill>
                <a:latin typeface="Urdu Typesetting" panose="03020402040406030203" pitchFamily="66" charset="-78"/>
                <a:ea typeface="Alatsi"/>
                <a:cs typeface="Urdu Typesetting" panose="03020402040406030203" pitchFamily="66" charset="-78"/>
                <a:sym typeface="Alatsi"/>
              </a:rPr>
              <a:t>(November 2021), machine learning algorithms were used to identify predictors of infant mortality in Bangladesh using data from the 2017–18 Demographic and Health Survey. Key features like age at first marriage, birth interval, and education were found significant. Among various ML models, random forest performed best with an accuracy of 89.3% and an AUC of 0.6613. The findings can guide policy-makers and public health interventions aimed at reducing infant mortality</a:t>
            </a:r>
          </a:p>
        </p:txBody>
      </p:sp>
      <p:sp>
        <p:nvSpPr>
          <p:cNvPr id="16" name="TextBox 16"/>
          <p:cNvSpPr txBox="1"/>
          <p:nvPr/>
        </p:nvSpPr>
        <p:spPr>
          <a:xfrm>
            <a:off x="2478805" y="5753100"/>
            <a:ext cx="14361395" cy="2462213"/>
          </a:xfrm>
          <a:prstGeom prst="rect">
            <a:avLst/>
          </a:prstGeom>
        </p:spPr>
        <p:txBody>
          <a:bodyPr lIns="0" tIns="0" rIns="0" bIns="0" rtlCol="0" anchor="t">
            <a:spAutoFit/>
          </a:bodyPr>
          <a:lstStyle/>
          <a:p>
            <a:pPr algn="l">
              <a:lnSpc>
                <a:spcPts val="3241"/>
              </a:lnSpc>
            </a:pPr>
            <a:r>
              <a:rPr lang="en-US" sz="3200" b="1" dirty="0">
                <a:solidFill>
                  <a:srgbClr val="000000"/>
                </a:solidFill>
                <a:latin typeface="Urdu Typesetting" panose="03020402040406030203" pitchFamily="66" charset="-78"/>
                <a:ea typeface="Alatsi"/>
                <a:cs typeface="Urdu Typesetting" panose="03020402040406030203" pitchFamily="66" charset="-78"/>
                <a:sym typeface="Alatsi"/>
                <a:hlinkClick r:id="rId3"/>
              </a:rPr>
              <a:t>Leonardo </a:t>
            </a:r>
            <a:r>
              <a:rPr lang="en-US" sz="3200" b="1" dirty="0" err="1">
                <a:solidFill>
                  <a:srgbClr val="000000"/>
                </a:solidFill>
                <a:latin typeface="Urdu Typesetting" panose="03020402040406030203" pitchFamily="66" charset="-78"/>
                <a:ea typeface="Alatsi"/>
                <a:cs typeface="Urdu Typesetting" panose="03020402040406030203" pitchFamily="66" charset="-78"/>
                <a:sym typeface="Alatsi"/>
                <a:hlinkClick r:id="rId3"/>
              </a:rPr>
              <a:t>Matsuno</a:t>
            </a:r>
            <a:r>
              <a:rPr lang="en-US" sz="3200" b="1" dirty="0">
                <a:solidFill>
                  <a:srgbClr val="000000"/>
                </a:solidFill>
                <a:latin typeface="Urdu Typesetting" panose="03020402040406030203" pitchFamily="66" charset="-78"/>
                <a:ea typeface="Alatsi"/>
                <a:cs typeface="Urdu Typesetting" panose="03020402040406030203" pitchFamily="66" charset="-78"/>
                <a:sym typeface="Alatsi"/>
                <a:hlinkClick r:id="rId3"/>
              </a:rPr>
              <a:t> da </a:t>
            </a:r>
            <a:r>
              <a:rPr lang="en-US" sz="3200" b="1" dirty="0" err="1">
                <a:solidFill>
                  <a:srgbClr val="000000"/>
                </a:solidFill>
                <a:latin typeface="Urdu Typesetting" panose="03020402040406030203" pitchFamily="66" charset="-78"/>
                <a:ea typeface="Alatsi"/>
                <a:cs typeface="Urdu Typesetting" panose="03020402040406030203" pitchFamily="66" charset="-78"/>
                <a:sym typeface="Alatsi"/>
                <a:hlinkClick r:id="rId3"/>
              </a:rPr>
              <a:t>Frota</a:t>
            </a:r>
            <a:r>
              <a:rPr lang="en-US" sz="3200" b="1" dirty="0">
                <a:solidFill>
                  <a:srgbClr val="000000"/>
                </a:solidFill>
                <a:latin typeface="Urdu Typesetting" panose="03020402040406030203" pitchFamily="66" charset="-78"/>
                <a:ea typeface="Alatsi"/>
                <a:cs typeface="Urdu Typesetting" panose="03020402040406030203" pitchFamily="66" charset="-78"/>
                <a:sym typeface="Alatsi"/>
                <a:hlinkClick r:id="rId3"/>
              </a:rPr>
              <a:t> et al. </a:t>
            </a:r>
            <a:r>
              <a:rPr lang="en-US" sz="3200" dirty="0">
                <a:solidFill>
                  <a:srgbClr val="000000"/>
                </a:solidFill>
                <a:latin typeface="Urdu Typesetting" panose="03020402040406030203" pitchFamily="66" charset="-78"/>
                <a:ea typeface="Alatsi"/>
                <a:cs typeface="Urdu Typesetting" panose="03020402040406030203" pitchFamily="66" charset="-78"/>
                <a:sym typeface="Alatsi"/>
                <a:hlinkClick r:id="rId3"/>
              </a:rPr>
              <a:t>(March 2024) </a:t>
            </a:r>
            <a:r>
              <a:rPr lang="en-US" sz="3200" dirty="0">
                <a:solidFill>
                  <a:srgbClr val="000000"/>
                </a:solidFill>
                <a:latin typeface="Urdu Typesetting" panose="03020402040406030203" pitchFamily="66" charset="-78"/>
                <a:ea typeface="Alatsi"/>
                <a:cs typeface="Urdu Typesetting" panose="03020402040406030203" pitchFamily="66" charset="-78"/>
                <a:sym typeface="Alatsi"/>
              </a:rPr>
              <a:t>used machine learning to predict infant mortality in Brazil from 2.9 million Brazil’s Unique Health System(SUS) data points. Survival Support Vector Machines and Extreme Gradient Boosting achieved high accuracy (c-index: 0.84 and 0.83). The Cox model also performed well (c-index: 0.83), highlighting machine learning's role in enhancing mortality predictions and informing health policy.</a:t>
            </a:r>
          </a:p>
        </p:txBody>
      </p:sp>
      <p:grpSp>
        <p:nvGrpSpPr>
          <p:cNvPr id="22" name="Group 22"/>
          <p:cNvGrpSpPr/>
          <p:nvPr/>
        </p:nvGrpSpPr>
        <p:grpSpPr>
          <a:xfrm>
            <a:off x="15859155" y="0"/>
            <a:ext cx="1562612" cy="1673225"/>
            <a:chOff x="0" y="0"/>
            <a:chExt cx="2083482" cy="2230967"/>
          </a:xfrm>
        </p:grpSpPr>
        <p:grpSp>
          <p:nvGrpSpPr>
            <p:cNvPr id="23" name="Group 23"/>
            <p:cNvGrpSpPr/>
            <p:nvPr/>
          </p:nvGrpSpPr>
          <p:grpSpPr>
            <a:xfrm>
              <a:off x="75599" y="0"/>
              <a:ext cx="1932284" cy="2230967"/>
              <a:chOff x="0" y="0"/>
              <a:chExt cx="703982" cy="812800"/>
            </a:xfrm>
          </p:grpSpPr>
          <p:sp>
            <p:nvSpPr>
              <p:cNvPr id="24" name="Freeform 2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25" name="TextBox 2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26" name="TextBox 2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7</a:t>
              </a:r>
            </a:p>
          </p:txBody>
        </p:sp>
      </p:grpSp>
      <p:sp>
        <p:nvSpPr>
          <p:cNvPr id="27" name="Freeform 27"/>
          <p:cNvSpPr/>
          <p:nvPr/>
        </p:nvSpPr>
        <p:spPr>
          <a:xfrm>
            <a:off x="13258800" y="7353300"/>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8" name="Freeform 28"/>
          <p:cNvSpPr/>
          <p:nvPr/>
        </p:nvSpPr>
        <p:spPr>
          <a:xfrm>
            <a:off x="-3657600" y="342817"/>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9" name="AutoShape 20">
            <a:extLst>
              <a:ext uri="{FF2B5EF4-FFF2-40B4-BE49-F238E27FC236}">
                <a16:creationId xmlns:a16="http://schemas.microsoft.com/office/drawing/2014/main" id="{4E68C70D-07F4-C2EA-74D8-383092A57D80}"/>
              </a:ext>
            </a:extLst>
          </p:cNvPr>
          <p:cNvSpPr/>
          <p:nvPr/>
        </p:nvSpPr>
        <p:spPr>
          <a:xfrm>
            <a:off x="-260599" y="9061267"/>
            <a:ext cx="13476537"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0" name="AutoShape 21">
            <a:extLst>
              <a:ext uri="{FF2B5EF4-FFF2-40B4-BE49-F238E27FC236}">
                <a16:creationId xmlns:a16="http://schemas.microsoft.com/office/drawing/2014/main" id="{F5AD3458-941B-23A9-03A6-C4B721FC2228}"/>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13" name="Freeform 13"/>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Freeform 14"/>
          <p:cNvSpPr/>
          <p:nvPr/>
        </p:nvSpPr>
        <p:spPr>
          <a:xfrm>
            <a:off x="-2243137"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11">
            <a:extLst>
              <a:ext uri="{FF2B5EF4-FFF2-40B4-BE49-F238E27FC236}">
                <a16:creationId xmlns:a16="http://schemas.microsoft.com/office/drawing/2014/main" id="{00A81907-FD14-5030-744C-43367B0D543B}"/>
              </a:ext>
            </a:extLst>
          </p:cNvPr>
          <p:cNvSpPr txBox="1"/>
          <p:nvPr/>
        </p:nvSpPr>
        <p:spPr>
          <a:xfrm>
            <a:off x="0" y="920776"/>
            <a:ext cx="18288000" cy="856966"/>
          </a:xfrm>
          <a:prstGeom prst="rect">
            <a:avLst/>
          </a:prstGeom>
        </p:spPr>
        <p:txBody>
          <a:bodyPr wrap="square" lIns="0" tIns="0" rIns="0" bIns="0" rtlCol="0" anchor="t">
            <a:spAutoFit/>
          </a:bodyPr>
          <a:lstStyle/>
          <a:p>
            <a:pPr algn="ctr">
              <a:lnSpc>
                <a:spcPts val="6597"/>
              </a:lnSpc>
            </a:pPr>
            <a:r>
              <a:rPr lang="en-US" sz="7000" b="1" dirty="0">
                <a:solidFill>
                  <a:srgbClr val="000000"/>
                </a:solidFill>
                <a:latin typeface="Felix Titling" panose="04060505060202020A04" pitchFamily="82" charset="0"/>
                <a:cs typeface="Urdu Typesetting" panose="020F0502020204030204" pitchFamily="66" charset="-78"/>
                <a:sym typeface="Alatsi"/>
              </a:rPr>
              <a:t>Dataset</a:t>
            </a:r>
          </a:p>
        </p:txBody>
      </p:sp>
      <p:sp>
        <p:nvSpPr>
          <p:cNvPr id="3" name="TextBox 7">
            <a:extLst>
              <a:ext uri="{FF2B5EF4-FFF2-40B4-BE49-F238E27FC236}">
                <a16:creationId xmlns:a16="http://schemas.microsoft.com/office/drawing/2014/main" id="{C331DC91-5C89-9F3A-CB05-8503A6F9CBBC}"/>
              </a:ext>
            </a:extLst>
          </p:cNvPr>
          <p:cNvSpPr txBox="1"/>
          <p:nvPr/>
        </p:nvSpPr>
        <p:spPr>
          <a:xfrm>
            <a:off x="914399" y="1866900"/>
            <a:ext cx="16764001" cy="7795276"/>
          </a:xfrm>
          <a:prstGeom prst="rect">
            <a:avLst/>
          </a:prstGeom>
        </p:spPr>
        <p:txBody>
          <a:bodyPr wrap="square" lIns="0" tIns="0" rIns="0" bIns="0" rtlCol="0" anchor="t">
            <a:spAutoFit/>
          </a:bodyPr>
          <a:lstStyle/>
          <a:p>
            <a:pPr marL="571500" indent="-571500" algn="l">
              <a:lnSpc>
                <a:spcPts val="5599"/>
              </a:lnSpc>
              <a:buFont typeface="Arial" panose="020B0604020202020204" pitchFamily="34" charset="0"/>
              <a:buChar char="•"/>
            </a:pPr>
            <a:r>
              <a:rPr lang="en-IN" sz="3999" b="1" dirty="0">
                <a:solidFill>
                  <a:srgbClr val="000000"/>
                </a:solidFill>
                <a:latin typeface="Aharoni" panose="02010803020104030203" pitchFamily="2" charset="-79"/>
                <a:ea typeface="Alatsi"/>
                <a:cs typeface="Aharoni" panose="02010803020104030203" pitchFamily="2" charset="-79"/>
                <a:sym typeface="Alatsi"/>
              </a:rPr>
              <a:t>Data Source:</a:t>
            </a:r>
          </a:p>
          <a:p>
            <a:pPr algn="l">
              <a:lnSpc>
                <a:spcPts val="5599"/>
              </a:lnSpc>
            </a:pPr>
            <a:r>
              <a:rPr lang="en-IN" sz="4000" dirty="0">
                <a:solidFill>
                  <a:srgbClr val="000000"/>
                </a:solidFill>
                <a:latin typeface="Urdu Typesetting" panose="03020402040406030203" pitchFamily="66" charset="-78"/>
                <a:ea typeface="Alatsi"/>
                <a:cs typeface="Urdu Typesetting" panose="03020402040406030203" pitchFamily="66" charset="-78"/>
                <a:sym typeface="Alatsi"/>
              </a:rPr>
              <a:t>	The Dataset for this project is secondary data taken from Kaggle repository. </a:t>
            </a:r>
          </a:p>
          <a:p>
            <a:pPr algn="l">
              <a:lnSpc>
                <a:spcPts val="5599"/>
              </a:lnSpc>
            </a:pPr>
            <a:r>
              <a:rPr lang="en-IN" sz="2800" dirty="0">
                <a:solidFill>
                  <a:srgbClr val="000000"/>
                </a:solidFill>
                <a:latin typeface="Urdu Typesetting" panose="03020402040406030203" pitchFamily="66" charset="-78"/>
                <a:ea typeface="Alatsi"/>
                <a:cs typeface="Urdu Typesetting" panose="03020402040406030203" pitchFamily="66" charset="-78"/>
                <a:sym typeface="Alatsi"/>
              </a:rPr>
              <a:t> 	</a:t>
            </a:r>
            <a:r>
              <a:rPr lang="en-IN" sz="2800" dirty="0">
                <a:solidFill>
                  <a:srgbClr val="000000"/>
                </a:solidFill>
                <a:latin typeface="Urdu Typesetting" panose="03020402040406030203" pitchFamily="66" charset="-78"/>
                <a:ea typeface="Alatsi"/>
                <a:cs typeface="Urdu Typesetting" panose="03020402040406030203" pitchFamily="66" charset="-78"/>
                <a:sym typeface="Alatsi"/>
                <a:hlinkClick r:id="rId4"/>
              </a:rPr>
              <a:t>https://www.kaggle.com/datasets/nelgiriyewithana/countries-of-the-world-2023/data</a:t>
            </a:r>
            <a:endParaRPr lang="en-IN" sz="28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571500" indent="-571500" algn="l">
              <a:lnSpc>
                <a:spcPts val="5599"/>
              </a:lnSpc>
              <a:buFont typeface="Arial" panose="020B0604020202020204" pitchFamily="34" charset="0"/>
              <a:buChar char="•"/>
            </a:pPr>
            <a:endParaRPr lang="en-IN" sz="2500" dirty="0">
              <a:solidFill>
                <a:srgbClr val="000000"/>
              </a:solidFill>
              <a:latin typeface="Urdu Typesetting" panose="03020402040406030203" pitchFamily="66" charset="-78"/>
              <a:ea typeface="Alatsi"/>
              <a:cs typeface="Urdu Typesetting" panose="03020402040406030203" pitchFamily="66" charset="-78"/>
              <a:sym typeface="Alatsi"/>
            </a:endParaRPr>
          </a:p>
          <a:p>
            <a:pPr marL="571500" indent="-571500" algn="l">
              <a:lnSpc>
                <a:spcPts val="5599"/>
              </a:lnSpc>
              <a:buFont typeface="Arial" panose="020B0604020202020204" pitchFamily="34" charset="0"/>
              <a:buChar char="•"/>
            </a:pPr>
            <a:r>
              <a:rPr lang="en-IN" sz="3999" b="1" dirty="0">
                <a:solidFill>
                  <a:srgbClr val="000000"/>
                </a:solidFill>
                <a:latin typeface="Aharoni" panose="02010803020104030203" pitchFamily="2" charset="-79"/>
                <a:ea typeface="Alatsi"/>
                <a:cs typeface="Aharoni" panose="02010803020104030203" pitchFamily="2" charset="-79"/>
                <a:sym typeface="Alatsi"/>
              </a:rPr>
              <a:t>Description:</a:t>
            </a:r>
          </a:p>
          <a:p>
            <a:pPr lvl="1">
              <a:lnSpc>
                <a:spcPts val="5599"/>
              </a:lnSpc>
            </a:pPr>
            <a:r>
              <a:rPr lang="en-IN" sz="4000" dirty="0">
                <a:solidFill>
                  <a:srgbClr val="000000"/>
                </a:solidFill>
                <a:latin typeface="Urdu Typesetting" panose="03020402040406030203" pitchFamily="66" charset="-78"/>
                <a:ea typeface="Alatsi"/>
                <a:cs typeface="Urdu Typesetting" panose="03020402040406030203" pitchFamily="66" charset="-78"/>
                <a:sym typeface="Alatsi"/>
              </a:rPr>
              <a:t>The Dataset contains 195 countries as rows and 27 features.</a:t>
            </a:r>
          </a:p>
          <a:p>
            <a:pPr lvl="1">
              <a:lnSpc>
                <a:spcPts val="5599"/>
              </a:lnSpc>
            </a:pPr>
            <a:r>
              <a:rPr lang="en-IN" sz="4000" dirty="0">
                <a:solidFill>
                  <a:srgbClr val="000000"/>
                </a:solidFill>
                <a:latin typeface="Urdu Typesetting" panose="03020402040406030203" pitchFamily="66" charset="-78"/>
                <a:ea typeface="Alatsi"/>
                <a:cs typeface="Urdu Typesetting" panose="03020402040406030203" pitchFamily="66" charset="-78"/>
                <a:sym typeface="Alatsi"/>
              </a:rPr>
              <a:t>some of the features include Country, Population, Land Area,</a:t>
            </a:r>
            <a:r>
              <a:rPr lang="en-IN" sz="4000" dirty="0">
                <a:latin typeface="Urdu Typesetting" panose="03020402040406030203" pitchFamily="66" charset="-78"/>
                <a:cs typeface="Urdu Typesetting" panose="03020402040406030203" pitchFamily="66" charset="-78"/>
              </a:rPr>
              <a:t> Agriculture Land, Co2- Emissions , 	CPI,  Fertility Rate, Forested Area, Gasoline Price, GDP, Life Expectancy, Maternal Mortality ratio, 	Minimum   wage, Density, Longitude,  Latitude.</a:t>
            </a:r>
          </a:p>
          <a:p>
            <a:pPr lvl="1">
              <a:lnSpc>
                <a:spcPts val="5599"/>
              </a:lnSpc>
            </a:pPr>
            <a:r>
              <a:rPr lang="en-IN" sz="2500" dirty="0">
                <a:solidFill>
                  <a:srgbClr val="000000"/>
                </a:solidFill>
                <a:latin typeface="Urdu Typesetting" panose="03020402040406030203" pitchFamily="66" charset="-78"/>
                <a:ea typeface="Alatsi"/>
                <a:cs typeface="Urdu Typesetting" panose="03020402040406030203" pitchFamily="66" charset="-78"/>
                <a:sym typeface="Alatsi"/>
              </a:rPr>
              <a:t> </a:t>
            </a:r>
          </a:p>
        </p:txBody>
      </p:sp>
      <p:sp>
        <p:nvSpPr>
          <p:cNvPr id="4" name="TextBox 26">
            <a:extLst>
              <a:ext uri="{FF2B5EF4-FFF2-40B4-BE49-F238E27FC236}">
                <a16:creationId xmlns:a16="http://schemas.microsoft.com/office/drawing/2014/main" id="{D18EB68E-2F64-3073-62B8-6BEEBB92E84C}"/>
              </a:ext>
            </a:extLst>
          </p:cNvPr>
          <p:cNvSpPr txBox="1"/>
          <p:nvPr/>
        </p:nvSpPr>
        <p:spPr>
          <a:xfrm>
            <a:off x="15859155" y="328186"/>
            <a:ext cx="1562612" cy="931128"/>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6</a:t>
            </a:r>
          </a:p>
        </p:txBody>
      </p:sp>
      <p:grpSp>
        <p:nvGrpSpPr>
          <p:cNvPr id="5" name="Group 22">
            <a:extLst>
              <a:ext uri="{FF2B5EF4-FFF2-40B4-BE49-F238E27FC236}">
                <a16:creationId xmlns:a16="http://schemas.microsoft.com/office/drawing/2014/main" id="{3944D96B-821D-3FB5-D1A3-E44F20ABFAE8}"/>
              </a:ext>
            </a:extLst>
          </p:cNvPr>
          <p:cNvGrpSpPr/>
          <p:nvPr/>
        </p:nvGrpSpPr>
        <p:grpSpPr>
          <a:xfrm>
            <a:off x="15859155" y="0"/>
            <a:ext cx="1562612" cy="1673225"/>
            <a:chOff x="0" y="0"/>
            <a:chExt cx="2083482" cy="2230967"/>
          </a:xfrm>
        </p:grpSpPr>
        <p:grpSp>
          <p:nvGrpSpPr>
            <p:cNvPr id="6" name="Group 23">
              <a:extLst>
                <a:ext uri="{FF2B5EF4-FFF2-40B4-BE49-F238E27FC236}">
                  <a16:creationId xmlns:a16="http://schemas.microsoft.com/office/drawing/2014/main" id="{BF2EB28A-4BB9-1B83-ED50-C6B5CC01A58A}"/>
                </a:ext>
              </a:extLst>
            </p:cNvPr>
            <p:cNvGrpSpPr/>
            <p:nvPr/>
          </p:nvGrpSpPr>
          <p:grpSpPr>
            <a:xfrm>
              <a:off x="75599" y="0"/>
              <a:ext cx="1932284" cy="2230967"/>
              <a:chOff x="0" y="0"/>
              <a:chExt cx="703982" cy="812800"/>
            </a:xfrm>
          </p:grpSpPr>
          <p:sp>
            <p:nvSpPr>
              <p:cNvPr id="8" name="Freeform 24">
                <a:extLst>
                  <a:ext uri="{FF2B5EF4-FFF2-40B4-BE49-F238E27FC236}">
                    <a16:creationId xmlns:a16="http://schemas.microsoft.com/office/drawing/2014/main" id="{A4F0172C-AEBF-80F0-7AE4-C05D18E253B3}"/>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9" name="TextBox 25">
                <a:extLst>
                  <a:ext uri="{FF2B5EF4-FFF2-40B4-BE49-F238E27FC236}">
                    <a16:creationId xmlns:a16="http://schemas.microsoft.com/office/drawing/2014/main" id="{155C21B9-5BE9-3EA5-04BD-9FE108E08685}"/>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26">
              <a:extLst>
                <a:ext uri="{FF2B5EF4-FFF2-40B4-BE49-F238E27FC236}">
                  <a16:creationId xmlns:a16="http://schemas.microsoft.com/office/drawing/2014/main" id="{08B0B8D6-A362-2EA2-8F4B-7E64061892DD}"/>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8</a:t>
              </a:r>
            </a:p>
          </p:txBody>
        </p:sp>
      </p:grpSp>
      <p:sp>
        <p:nvSpPr>
          <p:cNvPr id="10" name="AutoShape 20">
            <a:extLst>
              <a:ext uri="{FF2B5EF4-FFF2-40B4-BE49-F238E27FC236}">
                <a16:creationId xmlns:a16="http://schemas.microsoft.com/office/drawing/2014/main" id="{3AE2A29A-6E52-6CA4-4493-A39626D683E1}"/>
              </a:ext>
            </a:extLst>
          </p:cNvPr>
          <p:cNvSpPr/>
          <p:nvPr/>
        </p:nvSpPr>
        <p:spPr>
          <a:xfrm>
            <a:off x="-260599" y="9061267"/>
            <a:ext cx="13476537" cy="0"/>
          </a:xfrm>
          <a:prstGeom prst="line">
            <a:avLst/>
          </a:prstGeom>
          <a:ln w="114300" cap="flat">
            <a:solidFill>
              <a:srgbClr val="9FC3D0"/>
            </a:solidFill>
            <a:prstDash val="solid"/>
            <a:headEnd type="none" w="sm" len="sm"/>
            <a:tailEnd type="none" w="sm" len="sm"/>
          </a:ln>
        </p:spPr>
        <p:txBody>
          <a:bodyPr/>
          <a:lstStyle/>
          <a:p>
            <a:endParaRPr lang="en-US"/>
          </a:p>
        </p:txBody>
      </p:sp>
      <p:sp>
        <p:nvSpPr>
          <p:cNvPr id="11" name="AutoShape 21">
            <a:extLst>
              <a:ext uri="{FF2B5EF4-FFF2-40B4-BE49-F238E27FC236}">
                <a16:creationId xmlns:a16="http://schemas.microsoft.com/office/drawing/2014/main" id="{33FAD24C-F486-B8E9-5C00-B75FC077ACE6}"/>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42782567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txBody>
          <a:bodyPr/>
          <a:lstStyle/>
          <a:p>
            <a:endParaRPr lang="en-US"/>
          </a:p>
        </p:txBody>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txBody>
          <a:bodyPr/>
          <a:lstStyle/>
          <a:p>
            <a:endParaRPr lang="en-US"/>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txBody>
              <a:bodyPr/>
              <a:lstStyle/>
              <a:p>
                <a:endParaRPr lang="en-US"/>
              </a:p>
            </p:txBody>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dirty="0">
                  <a:solidFill>
                    <a:srgbClr val="000000"/>
                  </a:solidFill>
                  <a:latin typeface="Open Sans Bold"/>
                  <a:ea typeface="Open Sans Bold"/>
                  <a:cs typeface="Open Sans Bold"/>
                  <a:sym typeface="Open Sans Bold"/>
                </a:rPr>
                <a:t>9</a:t>
              </a:r>
            </a:p>
          </p:txBody>
        </p:sp>
      </p:grpSp>
      <p:sp>
        <p:nvSpPr>
          <p:cNvPr id="9" name="Freeform 9"/>
          <p:cNvSpPr/>
          <p:nvPr/>
        </p:nvSpPr>
        <p:spPr>
          <a:xfrm>
            <a:off x="-2590800" y="-7899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2982860" y="74810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TextBox 11">
            <a:extLst>
              <a:ext uri="{FF2B5EF4-FFF2-40B4-BE49-F238E27FC236}">
                <a16:creationId xmlns:a16="http://schemas.microsoft.com/office/drawing/2014/main" id="{860E8EDA-54EA-DEAA-39A2-981F4F87DCD4}"/>
              </a:ext>
            </a:extLst>
          </p:cNvPr>
          <p:cNvSpPr txBox="1"/>
          <p:nvPr/>
        </p:nvSpPr>
        <p:spPr>
          <a:xfrm>
            <a:off x="0" y="555021"/>
            <a:ext cx="18288000" cy="2892780"/>
          </a:xfrm>
          <a:prstGeom prst="rect">
            <a:avLst/>
          </a:prstGeom>
        </p:spPr>
        <p:txBody>
          <a:bodyPr wrap="square" lIns="0" tIns="0" rIns="0" bIns="0" rtlCol="0" anchor="t">
            <a:spAutoFit/>
          </a:bodyPr>
          <a:lstStyle/>
          <a:p>
            <a:pPr algn="ctr">
              <a:lnSpc>
                <a:spcPts val="11899"/>
              </a:lnSpc>
            </a:pPr>
            <a:r>
              <a:rPr lang="en-US" sz="7000" b="1" dirty="0">
                <a:solidFill>
                  <a:srgbClr val="000000"/>
                </a:solidFill>
                <a:latin typeface="Urdu Typesetting" panose="03020402040406030203" pitchFamily="66" charset="-78"/>
                <a:ea typeface="Alatsi"/>
                <a:cs typeface="Urdu Typesetting" panose="03020402040406030203" pitchFamily="66" charset="-78"/>
                <a:sym typeface="Alatsi"/>
              </a:rPr>
              <a:t>Data overview</a:t>
            </a:r>
          </a:p>
          <a:p>
            <a:pPr algn="ctr">
              <a:lnSpc>
                <a:spcPts val="11899"/>
              </a:lnSpc>
            </a:pPr>
            <a:endParaRPr lang="en-US" sz="6600" dirty="0">
              <a:solidFill>
                <a:srgbClr val="000000"/>
              </a:solidFill>
              <a:latin typeface="Alatsi"/>
              <a:ea typeface="Alatsi"/>
              <a:cs typeface="Alatsi"/>
              <a:sym typeface="Alatsi"/>
            </a:endParaRPr>
          </a:p>
        </p:txBody>
      </p:sp>
      <p:pic>
        <p:nvPicPr>
          <p:cNvPr id="16" name="Picture 15">
            <a:extLst>
              <a:ext uri="{FF2B5EF4-FFF2-40B4-BE49-F238E27FC236}">
                <a16:creationId xmlns:a16="http://schemas.microsoft.com/office/drawing/2014/main" id="{D34C3BD3-5F53-6B4E-DE16-DEAB0D2799A6}"/>
              </a:ext>
            </a:extLst>
          </p:cNvPr>
          <p:cNvPicPr>
            <a:picLocks noChangeAspect="1"/>
          </p:cNvPicPr>
          <p:nvPr/>
        </p:nvPicPr>
        <p:blipFill rotWithShape="1">
          <a:blip r:embed="rId5"/>
          <a:srcRect l="2490" t="15928"/>
          <a:stretch/>
        </p:blipFill>
        <p:spPr>
          <a:xfrm>
            <a:off x="228600" y="1900060"/>
            <a:ext cx="17907000" cy="7161206"/>
          </a:xfrm>
          <a:prstGeom prst="rect">
            <a:avLst/>
          </a:prstGeom>
        </p:spPr>
      </p:pic>
    </p:spTree>
    <p:extLst>
      <p:ext uri="{BB962C8B-B14F-4D97-AF65-F5344CB8AC3E}">
        <p14:creationId xmlns:p14="http://schemas.microsoft.com/office/powerpoint/2010/main" val="1713982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4187</TotalTime>
  <Words>3215</Words>
  <Application>Microsoft Office PowerPoint</Application>
  <PresentationFormat>Custom</PresentationFormat>
  <Paragraphs>635</Paragraphs>
  <Slides>62</Slides>
  <Notes>15</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62</vt:i4>
      </vt:variant>
    </vt:vector>
  </HeadingPairs>
  <TitlesOfParts>
    <vt:vector size="76" baseType="lpstr">
      <vt:lpstr>Alatsi</vt:lpstr>
      <vt:lpstr>Cambria</vt:lpstr>
      <vt:lpstr>Times New Roman</vt:lpstr>
      <vt:lpstr>Aharoni</vt:lpstr>
      <vt:lpstr>Felix Titling</vt:lpstr>
      <vt:lpstr>Wingdings</vt:lpstr>
      <vt:lpstr>Calibri</vt:lpstr>
      <vt:lpstr>Abadi</vt:lpstr>
      <vt:lpstr>Open Sans Bold</vt:lpstr>
      <vt:lpstr>source-serif-pro</vt:lpstr>
      <vt:lpstr>Cambria Math</vt:lpstr>
      <vt:lpstr>Urdu Typesetting</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 Country Analysis of Key Developmentment Indicators of 2023</dc:title>
  <dc:creator>madirai nag</dc:creator>
  <cp:lastModifiedBy>chamber singh</cp:lastModifiedBy>
  <cp:revision>51</cp:revision>
  <dcterms:created xsi:type="dcterms:W3CDTF">2006-08-16T00:00:00Z</dcterms:created>
  <dcterms:modified xsi:type="dcterms:W3CDTF">2024-09-04T02:57:02Z</dcterms:modified>
  <dc:identifier>DAGNLDi9gho</dc:identifier>
</cp:coreProperties>
</file>

<file path=docProps/thumbnail.jpeg>
</file>